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1.xml" ContentType="application/vnd.openxmlformats-officedocument.drawingml.chart+xml"/>
  <Override PartName="/ppt/notesSlides/notesSlide4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45.xml" ContentType="application/vnd.openxmlformats-officedocument.presentationml.notesSlide+xml"/>
  <Override PartName="/ppt/charts/chart4.xml" ContentType="application/vnd.openxmlformats-officedocument.drawingml.chart+xml"/>
  <Override PartName="/ppt/notesSlides/notesSlide46.xml" ContentType="application/vnd.openxmlformats-officedocument.presentationml.notesSlide+xml"/>
  <Override PartName="/ppt/charts/chart5.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 id="2147483822" r:id="rId2"/>
    <p:sldMasterId id="2147483834" r:id="rId3"/>
    <p:sldMasterId id="2147483846" r:id="rId4"/>
  </p:sldMasterIdLst>
  <p:notesMasterIdLst>
    <p:notesMasterId r:id="rId60"/>
  </p:notesMasterIdLst>
  <p:handoutMasterIdLst>
    <p:handoutMasterId r:id="rId61"/>
  </p:handoutMasterIdLst>
  <p:sldIdLst>
    <p:sldId id="256" r:id="rId5"/>
    <p:sldId id="257" r:id="rId6"/>
    <p:sldId id="333" r:id="rId7"/>
    <p:sldId id="259" r:id="rId8"/>
    <p:sldId id="542" r:id="rId9"/>
    <p:sldId id="334" r:id="rId10"/>
    <p:sldId id="539" r:id="rId11"/>
    <p:sldId id="262" r:id="rId12"/>
    <p:sldId id="263" r:id="rId13"/>
    <p:sldId id="355" r:id="rId14"/>
    <p:sldId id="517" r:id="rId15"/>
    <p:sldId id="516" r:id="rId16"/>
    <p:sldId id="518" r:id="rId17"/>
    <p:sldId id="267" r:id="rId18"/>
    <p:sldId id="562" r:id="rId19"/>
    <p:sldId id="409" r:id="rId20"/>
    <p:sldId id="545" r:id="rId21"/>
    <p:sldId id="268" r:id="rId22"/>
    <p:sldId id="563" r:id="rId23"/>
    <p:sldId id="533" r:id="rId24"/>
    <p:sldId id="358" r:id="rId25"/>
    <p:sldId id="361" r:id="rId26"/>
    <p:sldId id="362" r:id="rId27"/>
    <p:sldId id="401" r:id="rId28"/>
    <p:sldId id="411" r:id="rId29"/>
    <p:sldId id="540" r:id="rId30"/>
    <p:sldId id="541" r:id="rId31"/>
    <p:sldId id="537" r:id="rId32"/>
    <p:sldId id="538" r:id="rId33"/>
    <p:sldId id="544" r:id="rId34"/>
    <p:sldId id="546" r:id="rId35"/>
    <p:sldId id="519" r:id="rId36"/>
    <p:sldId id="566" r:id="rId37"/>
    <p:sldId id="453" r:id="rId38"/>
    <p:sldId id="522" r:id="rId39"/>
    <p:sldId id="381" r:id="rId40"/>
    <p:sldId id="525" r:id="rId41"/>
    <p:sldId id="528" r:id="rId42"/>
    <p:sldId id="521" r:id="rId43"/>
    <p:sldId id="382" r:id="rId44"/>
    <p:sldId id="499" r:id="rId45"/>
    <p:sldId id="527" r:id="rId46"/>
    <p:sldId id="547" r:id="rId47"/>
    <p:sldId id="548" r:id="rId48"/>
    <p:sldId id="549" r:id="rId49"/>
    <p:sldId id="550" r:id="rId50"/>
    <p:sldId id="565" r:id="rId51"/>
    <p:sldId id="552" r:id="rId52"/>
    <p:sldId id="564" r:id="rId53"/>
    <p:sldId id="551" r:id="rId54"/>
    <p:sldId id="556" r:id="rId55"/>
    <p:sldId id="557" r:id="rId56"/>
    <p:sldId id="559" r:id="rId57"/>
    <p:sldId id="560" r:id="rId58"/>
    <p:sldId id="561" r:id="rId59"/>
  </p:sldIdLst>
  <p:sldSz cx="9144000" cy="6858000" type="screen4x3"/>
  <p:notesSz cx="7010400" cy="9296400"/>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F2FF"/>
    <a:srgbClr val="CCECFF"/>
    <a:srgbClr val="9900CC"/>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120" d="100"/>
          <a:sy n="120" d="100"/>
        </p:scale>
        <p:origin x="288" y="1776"/>
      </p:cViewPr>
      <p:guideLst>
        <p:guide orient="horz" pos="2160"/>
        <p:guide pos="2880"/>
      </p:guideLst>
    </p:cSldViewPr>
  </p:slideViewPr>
  <p:notesTextViewPr>
    <p:cViewPr>
      <p:scale>
        <a:sx n="1" d="1"/>
        <a:sy n="1" d="1"/>
      </p:scale>
      <p:origin x="0" y="0"/>
    </p:cViewPr>
  </p:notesTextViewPr>
  <p:sorterViewPr>
    <p:cViewPr>
      <p:scale>
        <a:sx n="100" d="100"/>
        <a:sy n="100" d="100"/>
      </p:scale>
      <p:origin x="0" y="-36348"/>
    </p:cViewPr>
  </p:sorterViewPr>
  <p:notesViewPr>
    <p:cSldViewPr snapToGrid="0">
      <p:cViewPr varScale="1">
        <p:scale>
          <a:sx n="87" d="100"/>
          <a:sy n="87" d="100"/>
        </p:scale>
        <p:origin x="294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admin-inst\Share\Redistricting%20Adv%20Committee%202015\100615%20Meeting\Capacity%20Percentage%20Comparison.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admin-inst\Share\Redistricting%20Adv%20Committee%202015\100615%20Meeting\Capacity%20Percentage%20Comparis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dirty="0" smtClean="0"/>
              <a:t>ethnicities</a:t>
            </a:r>
            <a:endParaRPr lang="en-US" dirty="0"/>
          </a:p>
        </c:rich>
      </c:tx>
      <c:overlay val="0"/>
      <c:spPr>
        <a:noFill/>
        <a:ln>
          <a:noFill/>
        </a:ln>
        <a:effectLst/>
      </c:spPr>
    </c:title>
    <c:autoTitleDeleted val="0"/>
    <c:plotArea>
      <c:layout/>
      <c:barChart>
        <c:barDir val="col"/>
        <c:grouping val="clustered"/>
        <c:varyColors val="0"/>
        <c:ser>
          <c:idx val="0"/>
          <c:order val="0"/>
          <c:tx>
            <c:strRef>
              <c:f>Sheet1!$B$1</c:f>
              <c:strCache>
                <c:ptCount val="1"/>
                <c:pt idx="0">
                  <c:v>AHS-Current</c:v>
                </c:pt>
              </c:strCache>
            </c:strRef>
          </c:tx>
          <c:spPr>
            <a:solidFill>
              <a:schemeClr val="accent1"/>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Sheet1!$A$2:$A$8</c:f>
              <c:strCache>
                <c:ptCount val="7"/>
                <c:pt idx="0">
                  <c:v>AI</c:v>
                </c:pt>
                <c:pt idx="1">
                  <c:v>AS</c:v>
                </c:pt>
                <c:pt idx="2">
                  <c:v>BL</c:v>
                </c:pt>
                <c:pt idx="3">
                  <c:v>HL</c:v>
                </c:pt>
                <c:pt idx="4">
                  <c:v>MR</c:v>
                </c:pt>
                <c:pt idx="5">
                  <c:v>NH</c:v>
                </c:pt>
                <c:pt idx="6">
                  <c:v>WH</c:v>
                </c:pt>
              </c:strCache>
            </c:strRef>
          </c:cat>
          <c:val>
            <c:numRef>
              <c:f>Sheet1!$B$2:$B$8</c:f>
              <c:numCache>
                <c:formatCode>0%</c:formatCode>
                <c:ptCount val="7"/>
                <c:pt idx="0">
                  <c:v>3.2119914346895075E-3</c:v>
                </c:pt>
                <c:pt idx="1">
                  <c:v>7.3875802997858675E-2</c:v>
                </c:pt>
                <c:pt idx="2">
                  <c:v>0.15578158458244112</c:v>
                </c:pt>
                <c:pt idx="3">
                  <c:v>0.10385438972162742</c:v>
                </c:pt>
                <c:pt idx="4">
                  <c:v>4.6573875802997856E-2</c:v>
                </c:pt>
                <c:pt idx="5">
                  <c:v>5.3533190578158461E-4</c:v>
                </c:pt>
                <c:pt idx="6">
                  <c:v>0.61616702355460384</c:v>
                </c:pt>
              </c:numCache>
            </c:numRef>
          </c:val>
        </c:ser>
        <c:ser>
          <c:idx val="1"/>
          <c:order val="1"/>
          <c:tx>
            <c:strRef>
              <c:f>Sheet1!$C$1</c:f>
              <c:strCache>
                <c:ptCount val="1"/>
                <c:pt idx="0">
                  <c:v>AHS-After</c:v>
                </c:pt>
              </c:strCache>
            </c:strRef>
          </c:tx>
          <c:spPr>
            <a:solidFill>
              <a:schemeClr val="accent1">
                <a:lumMod val="50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Sheet1!$A$2:$A$8</c:f>
              <c:strCache>
                <c:ptCount val="7"/>
                <c:pt idx="0">
                  <c:v>AI</c:v>
                </c:pt>
                <c:pt idx="1">
                  <c:v>AS</c:v>
                </c:pt>
                <c:pt idx="2">
                  <c:v>BL</c:v>
                </c:pt>
                <c:pt idx="3">
                  <c:v>HL</c:v>
                </c:pt>
                <c:pt idx="4">
                  <c:v>MR</c:v>
                </c:pt>
                <c:pt idx="5">
                  <c:v>NH</c:v>
                </c:pt>
                <c:pt idx="6">
                  <c:v>WH</c:v>
                </c:pt>
              </c:strCache>
            </c:strRef>
          </c:cat>
          <c:val>
            <c:numRef>
              <c:f>Sheet1!$C$2:$C$8</c:f>
              <c:numCache>
                <c:formatCode>0%</c:formatCode>
                <c:ptCount val="7"/>
                <c:pt idx="0">
                  <c:v>3.0229746070133011E-3</c:v>
                </c:pt>
                <c:pt idx="1">
                  <c:v>7.7388149939540504E-2</c:v>
                </c:pt>
                <c:pt idx="2">
                  <c:v>0.14933494558645707</c:v>
                </c:pt>
                <c:pt idx="3">
                  <c:v>0.10701330108827085</c:v>
                </c:pt>
                <c:pt idx="4">
                  <c:v>4.7158403869407499E-2</c:v>
                </c:pt>
                <c:pt idx="5">
                  <c:v>6.0459492140266019E-4</c:v>
                </c:pt>
                <c:pt idx="6">
                  <c:v>0.61547762998790811</c:v>
                </c:pt>
              </c:numCache>
            </c:numRef>
          </c:val>
        </c:ser>
        <c:ser>
          <c:idx val="2"/>
          <c:order val="2"/>
          <c:tx>
            <c:strRef>
              <c:f>Sheet1!$D$1</c:f>
              <c:strCache>
                <c:ptCount val="1"/>
                <c:pt idx="0">
                  <c:v>Column1</c:v>
                </c:pt>
              </c:strCache>
            </c:strRef>
          </c:tx>
          <c:spPr>
            <a:solidFill>
              <a:schemeClr val="accent3"/>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Sheet1!$A$2:$A$8</c:f>
              <c:strCache>
                <c:ptCount val="7"/>
                <c:pt idx="0">
                  <c:v>AI</c:v>
                </c:pt>
                <c:pt idx="1">
                  <c:v>AS</c:v>
                </c:pt>
                <c:pt idx="2">
                  <c:v>BL</c:v>
                </c:pt>
                <c:pt idx="3">
                  <c:v>HL</c:v>
                </c:pt>
                <c:pt idx="4">
                  <c:v>MR</c:v>
                </c:pt>
                <c:pt idx="5">
                  <c:v>NH</c:v>
                </c:pt>
                <c:pt idx="6">
                  <c:v>WH</c:v>
                </c:pt>
              </c:strCache>
            </c:strRef>
          </c:cat>
          <c:val>
            <c:numRef>
              <c:f>Sheet1!$D$2:$D$8</c:f>
              <c:numCache>
                <c:formatCode>General</c:formatCode>
                <c:ptCount val="7"/>
              </c:numCache>
            </c:numRef>
          </c:val>
        </c:ser>
        <c:ser>
          <c:idx val="3"/>
          <c:order val="3"/>
          <c:tx>
            <c:strRef>
              <c:f>Sheet1!$E$1</c:f>
              <c:strCache>
                <c:ptCount val="1"/>
                <c:pt idx="0">
                  <c:v>MHS-Current</c:v>
                </c:pt>
              </c:strCache>
            </c:strRef>
          </c:tx>
          <c:spPr>
            <a:solidFill>
              <a:schemeClr val="accent2">
                <a:lumMod val="75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Sheet1!$A$2:$A$8</c:f>
              <c:strCache>
                <c:ptCount val="7"/>
                <c:pt idx="0">
                  <c:v>AI</c:v>
                </c:pt>
                <c:pt idx="1">
                  <c:v>AS</c:v>
                </c:pt>
                <c:pt idx="2">
                  <c:v>BL</c:v>
                </c:pt>
                <c:pt idx="3">
                  <c:v>HL</c:v>
                </c:pt>
                <c:pt idx="4">
                  <c:v>MR</c:v>
                </c:pt>
                <c:pt idx="5">
                  <c:v>NH</c:v>
                </c:pt>
                <c:pt idx="6">
                  <c:v>WH</c:v>
                </c:pt>
              </c:strCache>
            </c:strRef>
          </c:cat>
          <c:val>
            <c:numRef>
              <c:f>Sheet1!$E$2:$E$8</c:f>
              <c:numCache>
                <c:formatCode>0%</c:formatCode>
                <c:ptCount val="7"/>
                <c:pt idx="0">
                  <c:v>3.6596523330283625E-3</c:v>
                </c:pt>
                <c:pt idx="1">
                  <c:v>2.6532479414455627E-2</c:v>
                </c:pt>
                <c:pt idx="2">
                  <c:v>0.12991765782250686</c:v>
                </c:pt>
                <c:pt idx="3">
                  <c:v>0.12808783165599269</c:v>
                </c:pt>
                <c:pt idx="4">
                  <c:v>5.3979871912168347E-2</c:v>
                </c:pt>
                <c:pt idx="5">
                  <c:v>9.1491308325709062E-4</c:v>
                </c:pt>
                <c:pt idx="6">
                  <c:v>0.65690759377859098</c:v>
                </c:pt>
              </c:numCache>
            </c:numRef>
          </c:val>
        </c:ser>
        <c:ser>
          <c:idx val="4"/>
          <c:order val="4"/>
          <c:tx>
            <c:strRef>
              <c:f>Sheet1!$F$1</c:f>
              <c:strCache>
                <c:ptCount val="1"/>
                <c:pt idx="0">
                  <c:v>MHS-After</c:v>
                </c:pt>
              </c:strCache>
            </c:strRef>
          </c:tx>
          <c:spPr>
            <a:solidFill>
              <a:schemeClr val="accent2">
                <a:lumMod val="50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Sheet1!$A$2:$A$8</c:f>
              <c:strCache>
                <c:ptCount val="7"/>
                <c:pt idx="0">
                  <c:v>AI</c:v>
                </c:pt>
                <c:pt idx="1">
                  <c:v>AS</c:v>
                </c:pt>
                <c:pt idx="2">
                  <c:v>BL</c:v>
                </c:pt>
                <c:pt idx="3">
                  <c:v>HL</c:v>
                </c:pt>
                <c:pt idx="4">
                  <c:v>MR</c:v>
                </c:pt>
                <c:pt idx="5">
                  <c:v>NH</c:v>
                </c:pt>
                <c:pt idx="6">
                  <c:v>WH</c:v>
                </c:pt>
              </c:strCache>
            </c:strRef>
          </c:cat>
          <c:val>
            <c:numRef>
              <c:f>Sheet1!$F$2:$F$8</c:f>
              <c:numCache>
                <c:formatCode>0%</c:formatCode>
                <c:ptCount val="7"/>
                <c:pt idx="0">
                  <c:v>3.8255547054322878E-3</c:v>
                </c:pt>
                <c:pt idx="1">
                  <c:v>2.9839326702371844E-2</c:v>
                </c:pt>
                <c:pt idx="2">
                  <c:v>0.14231063504208111</c:v>
                </c:pt>
                <c:pt idx="3">
                  <c:v>0.12012241775057383</c:v>
                </c:pt>
                <c:pt idx="4">
                  <c:v>5.2027543993879113E-2</c:v>
                </c:pt>
                <c:pt idx="5">
                  <c:v>7.6511094108645751E-4</c:v>
                </c:pt>
                <c:pt idx="6">
                  <c:v>0.65110941086457541</c:v>
                </c:pt>
              </c:numCache>
            </c:numRef>
          </c:val>
        </c:ser>
        <c:dLbls>
          <c:showLegendKey val="0"/>
          <c:showVal val="1"/>
          <c:showCatName val="0"/>
          <c:showSerName val="0"/>
          <c:showPercent val="0"/>
          <c:showBubbleSize val="0"/>
        </c:dLbls>
        <c:gapWidth val="75"/>
        <c:axId val="103751040"/>
        <c:axId val="103769216"/>
      </c:barChart>
      <c:catAx>
        <c:axId val="103751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03769216"/>
        <c:crosses val="autoZero"/>
        <c:auto val="1"/>
        <c:lblAlgn val="ctr"/>
        <c:lblOffset val="100"/>
        <c:noMultiLvlLbl val="0"/>
      </c:catAx>
      <c:valAx>
        <c:axId val="1037692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3751040"/>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dirty="0" err="1" smtClean="0"/>
              <a:t>Esol</a:t>
            </a:r>
            <a:r>
              <a:rPr lang="en-US" dirty="0" smtClean="0"/>
              <a:t> </a:t>
            </a:r>
            <a:endParaRPr lang="en-US" dirty="0"/>
          </a:p>
        </c:rich>
      </c:tx>
      <c:overlay val="0"/>
      <c:spPr>
        <a:noFill/>
        <a:ln>
          <a:noFill/>
        </a:ln>
        <a:effectLst/>
      </c:spPr>
    </c:title>
    <c:autoTitleDeleted val="0"/>
    <c:plotArea>
      <c:layout/>
      <c:barChart>
        <c:barDir val="col"/>
        <c:grouping val="clustered"/>
        <c:varyColors val="0"/>
        <c:ser>
          <c:idx val="0"/>
          <c:order val="0"/>
          <c:tx>
            <c:strRef>
              <c:f>Sheet1!$B$1</c:f>
              <c:strCache>
                <c:ptCount val="1"/>
                <c:pt idx="0">
                  <c:v>AHS-Current</c:v>
                </c:pt>
              </c:strCache>
            </c:strRef>
          </c:tx>
          <c:spPr>
            <a:solidFill>
              <a:schemeClr val="accent1"/>
            </a:solidFill>
            <a:ln>
              <a:noFill/>
            </a:ln>
            <a:effectLst/>
          </c:spPr>
          <c:invertIfNegative val="0"/>
          <c:dLbls>
            <c:dLbl>
              <c:idx val="0"/>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dLbl>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Sheet1!$B$2:$B$2</c:f>
              <c:numCache>
                <c:formatCode>0%</c:formatCode>
                <c:ptCount val="1"/>
                <c:pt idx="0">
                  <c:v>7.6017130620985002E-2</c:v>
                </c:pt>
              </c:numCache>
            </c:numRef>
          </c:val>
        </c:ser>
        <c:ser>
          <c:idx val="1"/>
          <c:order val="1"/>
          <c:tx>
            <c:strRef>
              <c:f>Sheet1!$C$1</c:f>
              <c:strCache>
                <c:ptCount val="1"/>
                <c:pt idx="0">
                  <c:v>AHS-After</c:v>
                </c:pt>
              </c:strCache>
            </c:strRef>
          </c:tx>
          <c:spPr>
            <a:solidFill>
              <a:schemeClr val="accent1">
                <a:lumMod val="50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Sheet1!$C$2:$C$2</c:f>
              <c:numCache>
                <c:formatCode>0%</c:formatCode>
                <c:ptCount val="1"/>
                <c:pt idx="0">
                  <c:v>8.2829504232164439E-2</c:v>
                </c:pt>
              </c:numCache>
            </c:numRef>
          </c:val>
        </c:ser>
        <c:ser>
          <c:idx val="2"/>
          <c:order val="2"/>
          <c:tx>
            <c:strRef>
              <c:f>Sheet1!$D$1</c:f>
              <c:strCache>
                <c:ptCount val="1"/>
                <c:pt idx="0">
                  <c:v>Column1</c:v>
                </c:pt>
              </c:strCache>
            </c:strRef>
          </c:tx>
          <c:spPr>
            <a:solidFill>
              <a:schemeClr val="accent4">
                <a:lumMod val="40000"/>
                <a:lumOff val="6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Sheet1!$D$2:$D$2</c:f>
              <c:numCache>
                <c:formatCode>0%</c:formatCode>
                <c:ptCount val="1"/>
              </c:numCache>
            </c:numRef>
          </c:val>
        </c:ser>
        <c:ser>
          <c:idx val="3"/>
          <c:order val="3"/>
          <c:tx>
            <c:strRef>
              <c:f>Sheet1!$E$1</c:f>
              <c:strCache>
                <c:ptCount val="1"/>
                <c:pt idx="0">
                  <c:v>MHS-Current</c:v>
                </c:pt>
              </c:strCache>
            </c:strRef>
          </c:tx>
          <c:spPr>
            <a:solidFill>
              <a:schemeClr val="accent2">
                <a:lumMod val="75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Sheet1!$E$2:$E$2</c:f>
              <c:numCache>
                <c:formatCode>0%</c:formatCode>
                <c:ptCount val="1"/>
                <c:pt idx="0">
                  <c:v>6.1243144424131625E-2</c:v>
                </c:pt>
              </c:numCache>
            </c:numRef>
          </c:val>
        </c:ser>
        <c:ser>
          <c:idx val="4"/>
          <c:order val="4"/>
          <c:tx>
            <c:strRef>
              <c:f>Sheet1!$F$1</c:f>
              <c:strCache>
                <c:ptCount val="1"/>
                <c:pt idx="0">
                  <c:v>MHS-After</c:v>
                </c:pt>
              </c:strCache>
            </c:strRef>
          </c:tx>
          <c:spPr>
            <a:solidFill>
              <a:schemeClr val="accent2">
                <a:lumMod val="50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Sheet1!$F$2:$F$2</c:f>
              <c:numCache>
                <c:formatCode>0%</c:formatCode>
                <c:ptCount val="1"/>
                <c:pt idx="0">
                  <c:v>5.5045871559633031E-2</c:v>
                </c:pt>
              </c:numCache>
            </c:numRef>
          </c:val>
        </c:ser>
        <c:dLbls>
          <c:dLblPos val="outEnd"/>
          <c:showLegendKey val="0"/>
          <c:showVal val="1"/>
          <c:showCatName val="0"/>
          <c:showSerName val="0"/>
          <c:showPercent val="0"/>
          <c:showBubbleSize val="0"/>
        </c:dLbls>
        <c:gapWidth val="75"/>
        <c:axId val="104899712"/>
        <c:axId val="104901248"/>
      </c:barChart>
      <c:catAx>
        <c:axId val="104899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04901248"/>
        <c:crosses val="autoZero"/>
        <c:auto val="1"/>
        <c:lblAlgn val="ctr"/>
        <c:lblOffset val="100"/>
        <c:noMultiLvlLbl val="0"/>
      </c:catAx>
      <c:valAx>
        <c:axId val="10490124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4899712"/>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dirty="0" smtClean="0"/>
              <a:t>f/r lunch</a:t>
            </a:r>
            <a:endParaRPr lang="en-US" dirty="0"/>
          </a:p>
        </c:rich>
      </c:tx>
      <c:overlay val="0"/>
      <c:spPr>
        <a:noFill/>
        <a:ln>
          <a:noFill/>
        </a:ln>
        <a:effectLst/>
      </c:spPr>
    </c:title>
    <c:autoTitleDeleted val="0"/>
    <c:plotArea>
      <c:layout/>
      <c:barChart>
        <c:barDir val="col"/>
        <c:grouping val="clustered"/>
        <c:varyColors val="0"/>
        <c:ser>
          <c:idx val="0"/>
          <c:order val="0"/>
          <c:tx>
            <c:strRef>
              <c:f>Sheet1!$B$1</c:f>
              <c:strCache>
                <c:ptCount val="1"/>
                <c:pt idx="0">
                  <c:v>AHS-Current</c:v>
                </c:pt>
              </c:strCache>
            </c:strRef>
          </c:tx>
          <c:spPr>
            <a:solidFill>
              <a:schemeClr val="accent1"/>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Sheet1!$B$2:$B$2</c:f>
              <c:numCache>
                <c:formatCode>0%</c:formatCode>
                <c:ptCount val="1"/>
                <c:pt idx="0">
                  <c:v>0.27272727272727271</c:v>
                </c:pt>
              </c:numCache>
            </c:numRef>
          </c:val>
        </c:ser>
        <c:ser>
          <c:idx val="1"/>
          <c:order val="1"/>
          <c:tx>
            <c:strRef>
              <c:f>Sheet1!$C$1</c:f>
              <c:strCache>
                <c:ptCount val="1"/>
                <c:pt idx="0">
                  <c:v>AHS-After</c:v>
                </c:pt>
              </c:strCache>
            </c:strRef>
          </c:tx>
          <c:spPr>
            <a:solidFill>
              <a:schemeClr val="accent1">
                <a:lumMod val="50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Sheet1!$C$2:$C$2</c:f>
              <c:numCache>
                <c:formatCode>0%</c:formatCode>
                <c:ptCount val="1"/>
                <c:pt idx="0">
                  <c:v>0.27355072463768115</c:v>
                </c:pt>
              </c:numCache>
            </c:numRef>
          </c:val>
        </c:ser>
        <c:ser>
          <c:idx val="2"/>
          <c:order val="2"/>
          <c:tx>
            <c:strRef>
              <c:f>Sheet1!$D$1</c:f>
              <c:strCache>
                <c:ptCount val="1"/>
                <c:pt idx="0">
                  <c:v>Column1</c:v>
                </c:pt>
              </c:strCache>
            </c:strRef>
          </c:tx>
          <c:spPr>
            <a:solidFill>
              <a:schemeClr val="accent4">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Sheet1!$D$2:$D$2</c:f>
              <c:numCache>
                <c:formatCode>0%</c:formatCode>
                <c:ptCount val="1"/>
              </c:numCache>
            </c:numRef>
          </c:val>
        </c:ser>
        <c:ser>
          <c:idx val="3"/>
          <c:order val="3"/>
          <c:tx>
            <c:strRef>
              <c:f>Sheet1!$E$1</c:f>
              <c:strCache>
                <c:ptCount val="1"/>
                <c:pt idx="0">
                  <c:v>MHS-Current</c:v>
                </c:pt>
              </c:strCache>
            </c:strRef>
          </c:tx>
          <c:spPr>
            <a:solidFill>
              <a:schemeClr val="accent2">
                <a:lumMod val="75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Sheet1!$E$2:$E$2</c:f>
              <c:numCache>
                <c:formatCode>0%</c:formatCode>
                <c:ptCount val="1"/>
                <c:pt idx="0">
                  <c:v>0.35315645013723695</c:v>
                </c:pt>
              </c:numCache>
            </c:numRef>
          </c:val>
        </c:ser>
        <c:ser>
          <c:idx val="4"/>
          <c:order val="4"/>
          <c:tx>
            <c:strRef>
              <c:f>Sheet1!$F$1</c:f>
              <c:strCache>
                <c:ptCount val="1"/>
                <c:pt idx="0">
                  <c:v>MHS-After</c:v>
                </c:pt>
              </c:strCache>
            </c:strRef>
          </c:tx>
          <c:spPr>
            <a:solidFill>
              <a:schemeClr val="accent2">
                <a:lumMod val="50000"/>
              </a:schemeClr>
            </a:solidFill>
            <a:ln>
              <a:noFill/>
            </a:ln>
            <a:effectLst/>
          </c:spPr>
          <c:invertIfNegative val="0"/>
          <c:dLbls>
            <c:numFmt formatCode="0.0%" sourceLinked="0"/>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Sheet1!$A$2:$A$2</c:f>
              <c:strCache>
                <c:ptCount val="1"/>
                <c:pt idx="0">
                  <c:v>Yes</c:v>
                </c:pt>
              </c:strCache>
            </c:strRef>
          </c:cat>
          <c:val>
            <c:numRef>
              <c:f>Sheet1!$F$2:$F$2</c:f>
              <c:numCache>
                <c:formatCode>0%</c:formatCode>
                <c:ptCount val="1"/>
                <c:pt idx="0">
                  <c:v>0.33868501529051986</c:v>
                </c:pt>
              </c:numCache>
            </c:numRef>
          </c:val>
        </c:ser>
        <c:dLbls>
          <c:showLegendKey val="0"/>
          <c:showVal val="1"/>
          <c:showCatName val="0"/>
          <c:showSerName val="0"/>
          <c:showPercent val="0"/>
          <c:showBubbleSize val="0"/>
        </c:dLbls>
        <c:gapWidth val="75"/>
        <c:axId val="104984960"/>
        <c:axId val="104986496"/>
      </c:barChart>
      <c:catAx>
        <c:axId val="104984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04986496"/>
        <c:crosses val="autoZero"/>
        <c:auto val="1"/>
        <c:lblAlgn val="ctr"/>
        <c:lblOffset val="100"/>
        <c:noMultiLvlLbl val="0"/>
      </c:catAx>
      <c:valAx>
        <c:axId val="10498649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4984960"/>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Sheet1!$B$11</c:f>
              <c:strCache>
                <c:ptCount val="1"/>
                <c:pt idx="0">
                  <c:v>Albemarle (1819)</c:v>
                </c:pt>
              </c:strCache>
            </c:strRef>
          </c:tx>
          <c:spPr>
            <a:solidFill>
              <a:schemeClr val="accent1">
                <a:lumMod val="50000"/>
              </a:schemeClr>
            </a:solidFill>
            <a:ln>
              <a:noFill/>
            </a:ln>
            <a:effectLst/>
          </c:spPr>
          <c:invertIfNegative val="0"/>
          <c:dLbls>
            <c:spPr>
              <a:noFill/>
              <a:ln>
                <a:noFill/>
              </a:ln>
              <a:effectLst/>
            </c:spPr>
            <c:txPr>
              <a:bodyPr rot="-5400000" spcFirstLastPara="1" vertOverflow="ellipsis" wrap="square" lIns="38100" tIns="19050" rIns="38100" bIns="19050" anchor="ctr" anchorCtr="0">
                <a:spAutoFit/>
              </a:bodyPr>
              <a:lstStyle/>
              <a:p>
                <a:pPr algn="r">
                  <a:defRPr sz="1197"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Sheet1!$C$10:$G$10</c:f>
              <c:strCache>
                <c:ptCount val="5"/>
                <c:pt idx="0">
                  <c:v>No Change</c:v>
                </c:pt>
                <c:pt idx="1">
                  <c:v>After</c:v>
                </c:pt>
                <c:pt idx="3">
                  <c:v>No Change</c:v>
                </c:pt>
                <c:pt idx="4">
                  <c:v>After</c:v>
                </c:pt>
              </c:strCache>
            </c:strRef>
          </c:cat>
          <c:val>
            <c:numRef>
              <c:f>Sheet1!$C$11:$G$11</c:f>
              <c:numCache>
                <c:formatCode>0%</c:formatCode>
                <c:ptCount val="5"/>
                <c:pt idx="0">
                  <c:v>1.0824628916987356</c:v>
                </c:pt>
                <c:pt idx="1">
                  <c:v>0.96481583287520611</c:v>
                </c:pt>
                <c:pt idx="3">
                  <c:v>1.1121495327102804</c:v>
                </c:pt>
                <c:pt idx="4">
                  <c:v>0.99450247388675095</c:v>
                </c:pt>
              </c:numCache>
            </c:numRef>
          </c:val>
        </c:ser>
        <c:ser>
          <c:idx val="1"/>
          <c:order val="1"/>
          <c:tx>
            <c:strRef>
              <c:f>Sheet1!$B$12</c:f>
              <c:strCache>
                <c:ptCount val="1"/>
                <c:pt idx="0">
                  <c:v>Monticello (1236)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Sheet1!$C$10:$G$10</c:f>
              <c:strCache>
                <c:ptCount val="5"/>
                <c:pt idx="0">
                  <c:v>No Change</c:v>
                </c:pt>
                <c:pt idx="1">
                  <c:v>After</c:v>
                </c:pt>
                <c:pt idx="3">
                  <c:v>No Change</c:v>
                </c:pt>
                <c:pt idx="4">
                  <c:v>After</c:v>
                </c:pt>
              </c:strCache>
            </c:strRef>
          </c:cat>
          <c:val>
            <c:numRef>
              <c:f>Sheet1!$C$12:$G$12</c:f>
              <c:numCache>
                <c:formatCode>0%</c:formatCode>
                <c:ptCount val="5"/>
                <c:pt idx="0">
                  <c:v>0.91747572815533984</c:v>
                </c:pt>
                <c:pt idx="1">
                  <c:v>1.0906148867313916</c:v>
                </c:pt>
                <c:pt idx="3">
                  <c:v>0.85113268608414239</c:v>
                </c:pt>
                <c:pt idx="4">
                  <c:v>1.0242718446601942</c:v>
                </c:pt>
              </c:numCache>
            </c:numRef>
          </c:val>
        </c:ser>
        <c:dLbls>
          <c:dLblPos val="outEnd"/>
          <c:showLegendKey val="0"/>
          <c:showVal val="1"/>
          <c:showCatName val="0"/>
          <c:showSerName val="0"/>
          <c:showPercent val="0"/>
          <c:showBubbleSize val="0"/>
        </c:dLbls>
        <c:gapWidth val="219"/>
        <c:overlap val="-27"/>
        <c:axId val="105056128"/>
        <c:axId val="105057664"/>
      </c:barChart>
      <c:catAx>
        <c:axId val="105056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5057664"/>
        <c:crosses val="autoZero"/>
        <c:auto val="1"/>
        <c:lblAlgn val="ctr"/>
        <c:lblOffset val="100"/>
        <c:noMultiLvlLbl val="0"/>
      </c:catAx>
      <c:valAx>
        <c:axId val="1050576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5056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 (2)'!$Q$17</c:f>
              <c:strCache>
                <c:ptCount val="1"/>
                <c:pt idx="0">
                  <c:v>Albemarle (1819)</c:v>
                </c:pt>
              </c:strCache>
            </c:strRef>
          </c:tx>
          <c:spPr>
            <a:solidFill>
              <a:schemeClr val="accent1">
                <a:lumMod val="50000"/>
              </a:schemeClr>
            </a:solidFill>
            <a:ln>
              <a:noFill/>
            </a:ln>
            <a:effectLst/>
          </c:spPr>
          <c:invertIfNegative val="0"/>
          <c:dLbls>
            <c:spPr>
              <a:noFill/>
              <a:ln>
                <a:noFill/>
              </a:ln>
              <a:effectLst/>
            </c:spPr>
            <c:txPr>
              <a:bodyPr rot="-5400000" spcFirstLastPara="1" vertOverflow="ellipsis" wrap="square" lIns="38100" tIns="19050" rIns="38100" bIns="19050" anchor="ctr" anchorCtr="0">
                <a:spAutoFit/>
              </a:bodyPr>
              <a:lstStyle/>
              <a:p>
                <a:pPr algn="r">
                  <a:defRPr sz="1197"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 (2)'!$R$16:$V$16</c:f>
              <c:strCache>
                <c:ptCount val="5"/>
                <c:pt idx="0">
                  <c:v>2016/17</c:v>
                </c:pt>
                <c:pt idx="1">
                  <c:v>2017/18</c:v>
                </c:pt>
                <c:pt idx="2">
                  <c:v>2018/19</c:v>
                </c:pt>
                <c:pt idx="3">
                  <c:v>2019/20</c:v>
                </c:pt>
                <c:pt idx="4">
                  <c:v>2020/21</c:v>
                </c:pt>
              </c:strCache>
            </c:strRef>
          </c:cat>
          <c:val>
            <c:numRef>
              <c:f>'Sheet1 (2)'!$R$17:$V$17</c:f>
              <c:numCache>
                <c:formatCode>0%</c:formatCode>
                <c:ptCount val="5"/>
                <c:pt idx="0">
                  <c:v>1.0615722924683892</c:v>
                </c:pt>
                <c:pt idx="1">
                  <c:v>1.0494777350192412</c:v>
                </c:pt>
                <c:pt idx="2">
                  <c:v>1.0780648708081364</c:v>
                </c:pt>
                <c:pt idx="3">
                  <c:v>0.99230346344145137</c:v>
                </c:pt>
                <c:pt idx="4">
                  <c:v>0.99725123694337547</c:v>
                </c:pt>
              </c:numCache>
            </c:numRef>
          </c:val>
        </c:ser>
        <c:ser>
          <c:idx val="1"/>
          <c:order val="1"/>
          <c:tx>
            <c:strRef>
              <c:f>'Sheet1 (2)'!$Q$18</c:f>
              <c:strCache>
                <c:ptCount val="1"/>
                <c:pt idx="0">
                  <c:v>Monticello (1236)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 (2)'!$R$16:$V$16</c:f>
              <c:strCache>
                <c:ptCount val="5"/>
                <c:pt idx="0">
                  <c:v>2016/17</c:v>
                </c:pt>
                <c:pt idx="1">
                  <c:v>2017/18</c:v>
                </c:pt>
                <c:pt idx="2">
                  <c:v>2018/19</c:v>
                </c:pt>
                <c:pt idx="3">
                  <c:v>2019/20</c:v>
                </c:pt>
                <c:pt idx="4">
                  <c:v>2020/21</c:v>
                </c:pt>
              </c:strCache>
            </c:strRef>
          </c:cat>
          <c:val>
            <c:numRef>
              <c:f>'Sheet1 (2)'!$R$18:$V$18</c:f>
              <c:numCache>
                <c:formatCode>0%</c:formatCode>
                <c:ptCount val="5"/>
                <c:pt idx="0">
                  <c:v>0.94822006472491904</c:v>
                </c:pt>
                <c:pt idx="1">
                  <c:v>0.96521035598705507</c:v>
                </c:pt>
                <c:pt idx="2">
                  <c:v>0.98786407766990292</c:v>
                </c:pt>
                <c:pt idx="3">
                  <c:v>1.0420711974110033</c:v>
                </c:pt>
                <c:pt idx="4">
                  <c:v>1.0202265372168284</c:v>
                </c:pt>
              </c:numCache>
            </c:numRef>
          </c:val>
        </c:ser>
        <c:dLbls>
          <c:dLblPos val="outEnd"/>
          <c:showLegendKey val="0"/>
          <c:showVal val="1"/>
          <c:showCatName val="0"/>
          <c:showSerName val="0"/>
          <c:showPercent val="0"/>
          <c:showBubbleSize val="0"/>
        </c:dLbls>
        <c:gapWidth val="219"/>
        <c:overlap val="-27"/>
        <c:axId val="105456000"/>
        <c:axId val="105457536"/>
      </c:barChart>
      <c:catAx>
        <c:axId val="10545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5457536"/>
        <c:crosses val="autoZero"/>
        <c:auto val="1"/>
        <c:lblAlgn val="ctr"/>
        <c:lblOffset val="100"/>
        <c:noMultiLvlLbl val="0"/>
      </c:catAx>
      <c:valAx>
        <c:axId val="105457536"/>
        <c:scaling>
          <c:orientation val="minMax"/>
          <c:max val="1.2"/>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5456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53E7A3-B30B-4704-B9D9-FB8C5737FA5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EF3B6F6D-D205-49AB-A24D-31234987954F}">
      <dgm:prSet phldrT="[Text]"/>
      <dgm:spPr/>
      <dgm:t>
        <a:bodyPr/>
        <a:lstStyle/>
        <a:p>
          <a:r>
            <a:rPr lang="en-US" dirty="0" smtClean="0"/>
            <a:t>Process</a:t>
          </a:r>
          <a:endParaRPr lang="en-US" dirty="0"/>
        </a:p>
      </dgm:t>
    </dgm:pt>
    <dgm:pt modelId="{EAC9135F-C84F-4D0F-B014-62AF3D4BCE95}" type="parTrans" cxnId="{342AE0E3-CD30-4652-B52C-0B99AB8C221D}">
      <dgm:prSet/>
      <dgm:spPr/>
      <dgm:t>
        <a:bodyPr/>
        <a:lstStyle/>
        <a:p>
          <a:endParaRPr lang="en-US"/>
        </a:p>
      </dgm:t>
    </dgm:pt>
    <dgm:pt modelId="{56ABFCE9-4028-4B40-9397-7CB87DA9878E}" type="sibTrans" cxnId="{342AE0E3-CD30-4652-B52C-0B99AB8C221D}">
      <dgm:prSet/>
      <dgm:spPr/>
      <dgm:t>
        <a:bodyPr/>
        <a:lstStyle/>
        <a:p>
          <a:endParaRPr lang="en-US"/>
        </a:p>
      </dgm:t>
    </dgm:pt>
    <dgm:pt modelId="{856D85FE-6AC3-4CA3-A41F-905F7945CA3B}">
      <dgm:prSet phldrT="[Text]"/>
      <dgm:spPr/>
      <dgm:t>
        <a:bodyPr/>
        <a:lstStyle/>
        <a:p>
          <a:r>
            <a:rPr lang="en-US" dirty="0" smtClean="0"/>
            <a:t>People</a:t>
          </a:r>
          <a:endParaRPr lang="en-US" dirty="0"/>
        </a:p>
      </dgm:t>
    </dgm:pt>
    <dgm:pt modelId="{5056D9FA-4D7F-449C-90D9-6B8C60716F35}" type="parTrans" cxnId="{2CF1E48B-E57D-42A9-A494-356DA6D0B792}">
      <dgm:prSet/>
      <dgm:spPr/>
      <dgm:t>
        <a:bodyPr/>
        <a:lstStyle/>
        <a:p>
          <a:endParaRPr lang="en-US"/>
        </a:p>
      </dgm:t>
    </dgm:pt>
    <dgm:pt modelId="{5F0D909F-6F02-4246-A800-C0CE3EE6AA7F}" type="sibTrans" cxnId="{2CF1E48B-E57D-42A9-A494-356DA6D0B792}">
      <dgm:prSet/>
      <dgm:spPr/>
      <dgm:t>
        <a:bodyPr/>
        <a:lstStyle/>
        <a:p>
          <a:endParaRPr lang="en-US"/>
        </a:p>
      </dgm:t>
    </dgm:pt>
    <dgm:pt modelId="{9FB7A0D8-9EFF-43B6-946E-8D6EE00BD545}">
      <dgm:prSet phldrT="[Text]"/>
      <dgm:spPr/>
      <dgm:t>
        <a:bodyPr/>
        <a:lstStyle/>
        <a:p>
          <a:r>
            <a:rPr lang="en-US" dirty="0" smtClean="0"/>
            <a:t>Purpose</a:t>
          </a:r>
          <a:endParaRPr lang="en-US" dirty="0"/>
        </a:p>
      </dgm:t>
    </dgm:pt>
    <dgm:pt modelId="{42E9C5EA-8ECB-4464-B253-48ED3762A7F9}" type="parTrans" cxnId="{66664647-3A1E-4258-8367-6382CB014C98}">
      <dgm:prSet/>
      <dgm:spPr/>
      <dgm:t>
        <a:bodyPr/>
        <a:lstStyle/>
        <a:p>
          <a:endParaRPr lang="en-US"/>
        </a:p>
      </dgm:t>
    </dgm:pt>
    <dgm:pt modelId="{D1B708BD-9176-4AD9-8EC5-9B71ADED6278}" type="sibTrans" cxnId="{66664647-3A1E-4258-8367-6382CB014C98}">
      <dgm:prSet/>
      <dgm:spPr/>
      <dgm:t>
        <a:bodyPr/>
        <a:lstStyle/>
        <a:p>
          <a:endParaRPr lang="en-US"/>
        </a:p>
      </dgm:t>
    </dgm:pt>
    <dgm:pt modelId="{8DE3B577-85DC-4DA8-A53A-C75A6B96D0DA}">
      <dgm:prSet phldrT="[Text]"/>
      <dgm:spPr/>
      <dgm:t>
        <a:bodyPr/>
        <a:lstStyle/>
        <a:p>
          <a:r>
            <a:rPr lang="en-US" dirty="0" smtClean="0"/>
            <a:t>Study Objectives</a:t>
          </a:r>
          <a:endParaRPr lang="en-US" dirty="0"/>
        </a:p>
      </dgm:t>
    </dgm:pt>
    <dgm:pt modelId="{7263DEF0-2891-4FD6-8455-97AB1183F1FF}" type="parTrans" cxnId="{DA73E0A9-0708-418E-B5E6-E2FDBC3D3811}">
      <dgm:prSet/>
      <dgm:spPr/>
      <dgm:t>
        <a:bodyPr/>
        <a:lstStyle/>
        <a:p>
          <a:endParaRPr lang="en-US"/>
        </a:p>
      </dgm:t>
    </dgm:pt>
    <dgm:pt modelId="{93861AF0-0367-4A83-8A59-F783CA3728BF}" type="sibTrans" cxnId="{DA73E0A9-0708-418E-B5E6-E2FDBC3D3811}">
      <dgm:prSet/>
      <dgm:spPr/>
      <dgm:t>
        <a:bodyPr/>
        <a:lstStyle/>
        <a:p>
          <a:endParaRPr lang="en-US"/>
        </a:p>
      </dgm:t>
    </dgm:pt>
    <dgm:pt modelId="{B0DB5435-16E8-4276-8969-808AF7688F21}">
      <dgm:prSet phldrT="[Text]"/>
      <dgm:spPr/>
      <dgm:t>
        <a:bodyPr/>
        <a:lstStyle/>
        <a:p>
          <a:r>
            <a:rPr lang="en-US" dirty="0" smtClean="0"/>
            <a:t>Background Info</a:t>
          </a:r>
          <a:endParaRPr lang="en-US" dirty="0"/>
        </a:p>
      </dgm:t>
    </dgm:pt>
    <dgm:pt modelId="{B9D78AD9-33D4-4976-B206-6186450B4539}" type="parTrans" cxnId="{469E6225-B5DB-4DA1-9F44-064EFB9FDD69}">
      <dgm:prSet/>
      <dgm:spPr/>
      <dgm:t>
        <a:bodyPr/>
        <a:lstStyle/>
        <a:p>
          <a:endParaRPr lang="en-US"/>
        </a:p>
      </dgm:t>
    </dgm:pt>
    <dgm:pt modelId="{C66113A1-24E3-4038-A444-FBBDFB1E6F2C}" type="sibTrans" cxnId="{469E6225-B5DB-4DA1-9F44-064EFB9FDD69}">
      <dgm:prSet/>
      <dgm:spPr/>
      <dgm:t>
        <a:bodyPr/>
        <a:lstStyle/>
        <a:p>
          <a:endParaRPr lang="en-US"/>
        </a:p>
      </dgm:t>
    </dgm:pt>
    <dgm:pt modelId="{C314B16C-860B-458C-B52B-070B86C20F16}">
      <dgm:prSet phldrT="[Text]"/>
      <dgm:spPr/>
      <dgm:t>
        <a:bodyPr/>
        <a:lstStyle/>
        <a:p>
          <a:r>
            <a:rPr lang="en-US" dirty="0" smtClean="0"/>
            <a:t>Committee Recommendation</a:t>
          </a:r>
          <a:endParaRPr lang="en-US" dirty="0"/>
        </a:p>
      </dgm:t>
    </dgm:pt>
    <dgm:pt modelId="{065E8101-8199-49DB-BDB8-3F5108C5C3AF}" type="parTrans" cxnId="{518F8D89-74C2-40FA-94E9-E0975E865DC4}">
      <dgm:prSet/>
      <dgm:spPr/>
      <dgm:t>
        <a:bodyPr/>
        <a:lstStyle/>
        <a:p>
          <a:endParaRPr lang="en-US"/>
        </a:p>
      </dgm:t>
    </dgm:pt>
    <dgm:pt modelId="{BE13C930-9872-449C-A16E-196621A037DF}" type="sibTrans" cxnId="{518F8D89-74C2-40FA-94E9-E0975E865DC4}">
      <dgm:prSet/>
      <dgm:spPr/>
      <dgm:t>
        <a:bodyPr/>
        <a:lstStyle/>
        <a:p>
          <a:endParaRPr lang="en-US"/>
        </a:p>
      </dgm:t>
    </dgm:pt>
    <dgm:pt modelId="{260597A0-C8A5-4822-B8BC-99F52985E308}">
      <dgm:prSet phldrT="[Text]"/>
      <dgm:spPr/>
      <dgm:t>
        <a:bodyPr/>
        <a:lstStyle/>
        <a:p>
          <a:r>
            <a:rPr lang="en-US" dirty="0" smtClean="0"/>
            <a:t>Albemarle HS</a:t>
          </a:r>
          <a:endParaRPr lang="en-US" dirty="0"/>
        </a:p>
      </dgm:t>
    </dgm:pt>
    <dgm:pt modelId="{B2C859AC-F4D2-444D-B158-77C3BF5C58B6}" type="parTrans" cxnId="{81CA558E-69B2-4A42-BA75-98AD44535750}">
      <dgm:prSet/>
      <dgm:spPr/>
      <dgm:t>
        <a:bodyPr/>
        <a:lstStyle/>
        <a:p>
          <a:endParaRPr lang="en-US"/>
        </a:p>
      </dgm:t>
    </dgm:pt>
    <dgm:pt modelId="{4DE84099-D5F5-4E63-B920-7B01C787285D}" type="sibTrans" cxnId="{81CA558E-69B2-4A42-BA75-98AD44535750}">
      <dgm:prSet/>
      <dgm:spPr/>
      <dgm:t>
        <a:bodyPr/>
        <a:lstStyle/>
        <a:p>
          <a:endParaRPr lang="en-US"/>
        </a:p>
      </dgm:t>
    </dgm:pt>
    <dgm:pt modelId="{8B3A7122-25CD-46BF-882A-49AF41C1F77C}">
      <dgm:prSet phldrT="[Text]"/>
      <dgm:spPr/>
      <dgm:t>
        <a:bodyPr/>
        <a:lstStyle/>
        <a:p>
          <a:r>
            <a:rPr lang="en-US" dirty="0" smtClean="0"/>
            <a:t>Superintendent  Recommendation</a:t>
          </a:r>
          <a:endParaRPr lang="en-US" dirty="0"/>
        </a:p>
      </dgm:t>
    </dgm:pt>
    <dgm:pt modelId="{941378CE-2A7A-4F57-BFE5-FF7F2132954D}" type="parTrans" cxnId="{FF774C18-FE03-4630-84E1-D327A84922E6}">
      <dgm:prSet/>
      <dgm:spPr/>
      <dgm:t>
        <a:bodyPr/>
        <a:lstStyle/>
        <a:p>
          <a:endParaRPr lang="en-US"/>
        </a:p>
      </dgm:t>
    </dgm:pt>
    <dgm:pt modelId="{4D7A20F0-5445-4EAA-820B-6D4A4CF25492}" type="sibTrans" cxnId="{FF774C18-FE03-4630-84E1-D327A84922E6}">
      <dgm:prSet/>
      <dgm:spPr/>
      <dgm:t>
        <a:bodyPr/>
        <a:lstStyle/>
        <a:p>
          <a:endParaRPr lang="en-US"/>
        </a:p>
      </dgm:t>
    </dgm:pt>
    <dgm:pt modelId="{DCA02968-74F5-4792-BBD0-B6A96AF4D5AA}">
      <dgm:prSet phldrT="[Text]"/>
      <dgm:spPr/>
      <dgm:t>
        <a:bodyPr/>
        <a:lstStyle/>
        <a:p>
          <a:r>
            <a:rPr lang="en-US" dirty="0" smtClean="0"/>
            <a:t>Timeline</a:t>
          </a:r>
          <a:endParaRPr lang="en-US" dirty="0"/>
        </a:p>
      </dgm:t>
    </dgm:pt>
    <dgm:pt modelId="{6FB7B41E-8A64-4E31-9605-D17B3C17FA1B}" type="parTrans" cxnId="{1276380B-9C80-4376-B1CC-C08951A69D3C}">
      <dgm:prSet/>
      <dgm:spPr/>
      <dgm:t>
        <a:bodyPr/>
        <a:lstStyle/>
        <a:p>
          <a:endParaRPr lang="en-US"/>
        </a:p>
      </dgm:t>
    </dgm:pt>
    <dgm:pt modelId="{98777232-F24E-4DC9-AE38-EEB023F4C544}" type="sibTrans" cxnId="{1276380B-9C80-4376-B1CC-C08951A69D3C}">
      <dgm:prSet/>
      <dgm:spPr/>
      <dgm:t>
        <a:bodyPr/>
        <a:lstStyle/>
        <a:p>
          <a:endParaRPr lang="en-US"/>
        </a:p>
      </dgm:t>
    </dgm:pt>
    <dgm:pt modelId="{B725980A-5E29-4E3D-A9E9-8DC977F259FB}">
      <dgm:prSet phldrT="[Text]"/>
      <dgm:spPr/>
      <dgm:t>
        <a:bodyPr/>
        <a:lstStyle/>
        <a:p>
          <a:r>
            <a:rPr lang="en-US" dirty="0" smtClean="0"/>
            <a:t>Greer ES</a:t>
          </a:r>
          <a:endParaRPr lang="en-US" dirty="0"/>
        </a:p>
      </dgm:t>
    </dgm:pt>
    <dgm:pt modelId="{7A3BF0BF-C401-44E5-B76B-A65ABC03D4A2}" type="parTrans" cxnId="{20E624BE-74B1-4718-AD0D-D1233CF9BD06}">
      <dgm:prSet/>
      <dgm:spPr/>
      <dgm:t>
        <a:bodyPr/>
        <a:lstStyle/>
        <a:p>
          <a:endParaRPr lang="en-US"/>
        </a:p>
      </dgm:t>
    </dgm:pt>
    <dgm:pt modelId="{6A29A817-A3FA-4CDF-A772-3948A3F993A5}" type="sibTrans" cxnId="{20E624BE-74B1-4718-AD0D-D1233CF9BD06}">
      <dgm:prSet/>
      <dgm:spPr/>
      <dgm:t>
        <a:bodyPr/>
        <a:lstStyle/>
        <a:p>
          <a:endParaRPr lang="en-US"/>
        </a:p>
      </dgm:t>
    </dgm:pt>
    <dgm:pt modelId="{36B22B08-EB06-45D6-B842-011ADB8DD7FC}" type="pres">
      <dgm:prSet presAssocID="{C753E7A3-B30B-4704-B9D9-FB8C5737FA5C}" presName="linear" presStyleCnt="0">
        <dgm:presLayoutVars>
          <dgm:dir/>
          <dgm:animLvl val="lvl"/>
          <dgm:resizeHandles val="exact"/>
        </dgm:presLayoutVars>
      </dgm:prSet>
      <dgm:spPr/>
      <dgm:t>
        <a:bodyPr/>
        <a:lstStyle/>
        <a:p>
          <a:endParaRPr lang="en-US"/>
        </a:p>
      </dgm:t>
    </dgm:pt>
    <dgm:pt modelId="{1C931E4D-8D40-4186-B1BB-6F1467541E1C}" type="pres">
      <dgm:prSet presAssocID="{EF3B6F6D-D205-49AB-A24D-31234987954F}" presName="parentLin" presStyleCnt="0"/>
      <dgm:spPr/>
    </dgm:pt>
    <dgm:pt modelId="{F750FBF1-4147-40E2-9D7E-DCCFBD13A08E}" type="pres">
      <dgm:prSet presAssocID="{EF3B6F6D-D205-49AB-A24D-31234987954F}" presName="parentLeftMargin" presStyleLbl="node1" presStyleIdx="0" presStyleCnt="4"/>
      <dgm:spPr/>
      <dgm:t>
        <a:bodyPr/>
        <a:lstStyle/>
        <a:p>
          <a:endParaRPr lang="en-US"/>
        </a:p>
      </dgm:t>
    </dgm:pt>
    <dgm:pt modelId="{EA7A49CA-DBA6-47C3-A7CA-30695FCF853D}" type="pres">
      <dgm:prSet presAssocID="{EF3B6F6D-D205-49AB-A24D-31234987954F}" presName="parentText" presStyleLbl="node1" presStyleIdx="0" presStyleCnt="4">
        <dgm:presLayoutVars>
          <dgm:chMax val="0"/>
          <dgm:bulletEnabled val="1"/>
        </dgm:presLayoutVars>
      </dgm:prSet>
      <dgm:spPr/>
      <dgm:t>
        <a:bodyPr/>
        <a:lstStyle/>
        <a:p>
          <a:endParaRPr lang="en-US"/>
        </a:p>
      </dgm:t>
    </dgm:pt>
    <dgm:pt modelId="{37E29FDB-20F6-44B0-A1BB-E18043180B5C}" type="pres">
      <dgm:prSet presAssocID="{EF3B6F6D-D205-49AB-A24D-31234987954F}" presName="negativeSpace" presStyleCnt="0"/>
      <dgm:spPr/>
    </dgm:pt>
    <dgm:pt modelId="{98813D6A-D8D8-4CEC-8F4E-C7ABD3FC1DF6}" type="pres">
      <dgm:prSet presAssocID="{EF3B6F6D-D205-49AB-A24D-31234987954F}" presName="childText" presStyleLbl="conFgAcc1" presStyleIdx="0" presStyleCnt="4" custLinFactNeighborX="-5062" custLinFactNeighborY="20473">
        <dgm:presLayoutVars>
          <dgm:bulletEnabled val="1"/>
        </dgm:presLayoutVars>
      </dgm:prSet>
      <dgm:spPr/>
      <dgm:t>
        <a:bodyPr/>
        <a:lstStyle/>
        <a:p>
          <a:endParaRPr lang="en-US"/>
        </a:p>
      </dgm:t>
    </dgm:pt>
    <dgm:pt modelId="{4BCA691B-5B05-4BE0-A885-22894F7A5FF6}" type="pres">
      <dgm:prSet presAssocID="{56ABFCE9-4028-4B40-9397-7CB87DA9878E}" presName="spaceBetweenRectangles" presStyleCnt="0"/>
      <dgm:spPr/>
    </dgm:pt>
    <dgm:pt modelId="{2BD24BA0-DFA8-4800-A5C1-43B2C93E7F62}" type="pres">
      <dgm:prSet presAssocID="{9FB7A0D8-9EFF-43B6-946E-8D6EE00BD545}" presName="parentLin" presStyleCnt="0"/>
      <dgm:spPr/>
    </dgm:pt>
    <dgm:pt modelId="{74488CBF-A85D-4A4A-B871-D2C1B1CEBE69}" type="pres">
      <dgm:prSet presAssocID="{9FB7A0D8-9EFF-43B6-946E-8D6EE00BD545}" presName="parentLeftMargin" presStyleLbl="node1" presStyleIdx="0" presStyleCnt="4"/>
      <dgm:spPr/>
      <dgm:t>
        <a:bodyPr/>
        <a:lstStyle/>
        <a:p>
          <a:endParaRPr lang="en-US"/>
        </a:p>
      </dgm:t>
    </dgm:pt>
    <dgm:pt modelId="{C9A881AB-FD47-4B6E-85EC-A495678817DA}" type="pres">
      <dgm:prSet presAssocID="{9FB7A0D8-9EFF-43B6-946E-8D6EE00BD545}" presName="parentText" presStyleLbl="node1" presStyleIdx="1" presStyleCnt="4">
        <dgm:presLayoutVars>
          <dgm:chMax val="0"/>
          <dgm:bulletEnabled val="1"/>
        </dgm:presLayoutVars>
      </dgm:prSet>
      <dgm:spPr/>
      <dgm:t>
        <a:bodyPr/>
        <a:lstStyle/>
        <a:p>
          <a:endParaRPr lang="en-US"/>
        </a:p>
      </dgm:t>
    </dgm:pt>
    <dgm:pt modelId="{9449CECF-12AE-4DAC-A4A7-C5885B4EBEBA}" type="pres">
      <dgm:prSet presAssocID="{9FB7A0D8-9EFF-43B6-946E-8D6EE00BD545}" presName="negativeSpace" presStyleCnt="0"/>
      <dgm:spPr/>
    </dgm:pt>
    <dgm:pt modelId="{2BB74BFF-C63F-41A0-8F70-DD9390DB6511}" type="pres">
      <dgm:prSet presAssocID="{9FB7A0D8-9EFF-43B6-946E-8D6EE00BD545}" presName="childText" presStyleLbl="conFgAcc1" presStyleIdx="1" presStyleCnt="4">
        <dgm:presLayoutVars>
          <dgm:bulletEnabled val="1"/>
        </dgm:presLayoutVars>
      </dgm:prSet>
      <dgm:spPr/>
      <dgm:t>
        <a:bodyPr/>
        <a:lstStyle/>
        <a:p>
          <a:endParaRPr lang="en-US"/>
        </a:p>
      </dgm:t>
    </dgm:pt>
    <dgm:pt modelId="{09BEEE45-B9CD-455D-B646-1CA7D2858996}" type="pres">
      <dgm:prSet presAssocID="{D1B708BD-9176-4AD9-8EC5-9B71ADED6278}" presName="spaceBetweenRectangles" presStyleCnt="0"/>
      <dgm:spPr/>
    </dgm:pt>
    <dgm:pt modelId="{F357C5EA-93BA-4B35-8C2F-36BB71EAA2C0}" type="pres">
      <dgm:prSet presAssocID="{C314B16C-860B-458C-B52B-070B86C20F16}" presName="parentLin" presStyleCnt="0"/>
      <dgm:spPr/>
    </dgm:pt>
    <dgm:pt modelId="{34C46F91-8817-4D2A-ADD8-C32A5721743C}" type="pres">
      <dgm:prSet presAssocID="{C314B16C-860B-458C-B52B-070B86C20F16}" presName="parentLeftMargin" presStyleLbl="node1" presStyleIdx="1" presStyleCnt="4"/>
      <dgm:spPr/>
      <dgm:t>
        <a:bodyPr/>
        <a:lstStyle/>
        <a:p>
          <a:endParaRPr lang="en-US"/>
        </a:p>
      </dgm:t>
    </dgm:pt>
    <dgm:pt modelId="{288198A4-612F-4D35-A629-DED707568483}" type="pres">
      <dgm:prSet presAssocID="{C314B16C-860B-458C-B52B-070B86C20F16}" presName="parentText" presStyleLbl="node1" presStyleIdx="2" presStyleCnt="4">
        <dgm:presLayoutVars>
          <dgm:chMax val="0"/>
          <dgm:bulletEnabled val="1"/>
        </dgm:presLayoutVars>
      </dgm:prSet>
      <dgm:spPr/>
      <dgm:t>
        <a:bodyPr/>
        <a:lstStyle/>
        <a:p>
          <a:endParaRPr lang="en-US"/>
        </a:p>
      </dgm:t>
    </dgm:pt>
    <dgm:pt modelId="{5DBF7952-3A0B-4493-A88E-ECD9820EA641}" type="pres">
      <dgm:prSet presAssocID="{C314B16C-860B-458C-B52B-070B86C20F16}" presName="negativeSpace" presStyleCnt="0"/>
      <dgm:spPr/>
    </dgm:pt>
    <dgm:pt modelId="{500FFAE1-08BA-424F-B40C-14D61349C971}" type="pres">
      <dgm:prSet presAssocID="{C314B16C-860B-458C-B52B-070B86C20F16}" presName="childText" presStyleLbl="conFgAcc1" presStyleIdx="2" presStyleCnt="4">
        <dgm:presLayoutVars>
          <dgm:bulletEnabled val="1"/>
        </dgm:presLayoutVars>
      </dgm:prSet>
      <dgm:spPr/>
      <dgm:t>
        <a:bodyPr/>
        <a:lstStyle/>
        <a:p>
          <a:endParaRPr lang="en-US"/>
        </a:p>
      </dgm:t>
    </dgm:pt>
    <dgm:pt modelId="{5994334C-68A1-47B3-BF49-55E91AA1052B}" type="pres">
      <dgm:prSet presAssocID="{BE13C930-9872-449C-A16E-196621A037DF}" presName="spaceBetweenRectangles" presStyleCnt="0"/>
      <dgm:spPr/>
    </dgm:pt>
    <dgm:pt modelId="{0B793C92-3B90-4D21-B255-FBB24F7B5E84}" type="pres">
      <dgm:prSet presAssocID="{8B3A7122-25CD-46BF-882A-49AF41C1F77C}" presName="parentLin" presStyleCnt="0"/>
      <dgm:spPr/>
    </dgm:pt>
    <dgm:pt modelId="{EB653988-7723-4BA3-B995-6A5B30B2CA97}" type="pres">
      <dgm:prSet presAssocID="{8B3A7122-25CD-46BF-882A-49AF41C1F77C}" presName="parentLeftMargin" presStyleLbl="node1" presStyleIdx="2" presStyleCnt="4"/>
      <dgm:spPr/>
      <dgm:t>
        <a:bodyPr/>
        <a:lstStyle/>
        <a:p>
          <a:endParaRPr lang="en-US"/>
        </a:p>
      </dgm:t>
    </dgm:pt>
    <dgm:pt modelId="{AC028491-46EC-4FD3-A671-C3B08FD09ECA}" type="pres">
      <dgm:prSet presAssocID="{8B3A7122-25CD-46BF-882A-49AF41C1F77C}" presName="parentText" presStyleLbl="node1" presStyleIdx="3" presStyleCnt="4">
        <dgm:presLayoutVars>
          <dgm:chMax val="0"/>
          <dgm:bulletEnabled val="1"/>
        </dgm:presLayoutVars>
      </dgm:prSet>
      <dgm:spPr/>
      <dgm:t>
        <a:bodyPr/>
        <a:lstStyle/>
        <a:p>
          <a:endParaRPr lang="en-US"/>
        </a:p>
      </dgm:t>
    </dgm:pt>
    <dgm:pt modelId="{795A3F32-6142-42B1-8E3A-F02F1AC1D5BE}" type="pres">
      <dgm:prSet presAssocID="{8B3A7122-25CD-46BF-882A-49AF41C1F77C}" presName="negativeSpace" presStyleCnt="0"/>
      <dgm:spPr/>
    </dgm:pt>
    <dgm:pt modelId="{ABDD50B7-4D92-4ACD-A431-F068193EB67D}" type="pres">
      <dgm:prSet presAssocID="{8B3A7122-25CD-46BF-882A-49AF41C1F77C}" presName="childText" presStyleLbl="conFgAcc1" presStyleIdx="3" presStyleCnt="4">
        <dgm:presLayoutVars>
          <dgm:bulletEnabled val="1"/>
        </dgm:presLayoutVars>
      </dgm:prSet>
      <dgm:spPr/>
      <dgm:t>
        <a:bodyPr/>
        <a:lstStyle/>
        <a:p>
          <a:endParaRPr lang="en-US"/>
        </a:p>
      </dgm:t>
    </dgm:pt>
  </dgm:ptLst>
  <dgm:cxnLst>
    <dgm:cxn modelId="{66664647-3A1E-4258-8367-6382CB014C98}" srcId="{C753E7A3-B30B-4704-B9D9-FB8C5737FA5C}" destId="{9FB7A0D8-9EFF-43B6-946E-8D6EE00BD545}" srcOrd="1" destOrd="0" parTransId="{42E9C5EA-8ECB-4464-B253-48ED3762A7F9}" sibTransId="{D1B708BD-9176-4AD9-8EC5-9B71ADED6278}"/>
    <dgm:cxn modelId="{CE84AF57-712B-421A-80F4-F55757030FDF}" type="presOf" srcId="{8DE3B577-85DC-4DA8-A53A-C75A6B96D0DA}" destId="{2BB74BFF-C63F-41A0-8F70-DD9390DB6511}" srcOrd="0" destOrd="0" presId="urn:microsoft.com/office/officeart/2005/8/layout/list1"/>
    <dgm:cxn modelId="{7FAF240B-FBF0-43DC-AA60-0124775C02EF}" type="presOf" srcId="{8B3A7122-25CD-46BF-882A-49AF41C1F77C}" destId="{EB653988-7723-4BA3-B995-6A5B30B2CA97}" srcOrd="0" destOrd="0" presId="urn:microsoft.com/office/officeart/2005/8/layout/list1"/>
    <dgm:cxn modelId="{342AE0E3-CD30-4652-B52C-0B99AB8C221D}" srcId="{C753E7A3-B30B-4704-B9D9-FB8C5737FA5C}" destId="{EF3B6F6D-D205-49AB-A24D-31234987954F}" srcOrd="0" destOrd="0" parTransId="{EAC9135F-C84F-4D0F-B014-62AF3D4BCE95}" sibTransId="{56ABFCE9-4028-4B40-9397-7CB87DA9878E}"/>
    <dgm:cxn modelId="{9FEC5081-6AD8-492C-A296-A8E5C120BFE6}" type="presOf" srcId="{EF3B6F6D-D205-49AB-A24D-31234987954F}" destId="{EA7A49CA-DBA6-47C3-A7CA-30695FCF853D}" srcOrd="1" destOrd="0" presId="urn:microsoft.com/office/officeart/2005/8/layout/list1"/>
    <dgm:cxn modelId="{2CF1E48B-E57D-42A9-A494-356DA6D0B792}" srcId="{EF3B6F6D-D205-49AB-A24D-31234987954F}" destId="{856D85FE-6AC3-4CA3-A41F-905F7945CA3B}" srcOrd="0" destOrd="0" parTransId="{5056D9FA-4D7F-449C-90D9-6B8C60716F35}" sibTransId="{5F0D909F-6F02-4246-A800-C0CE3EE6AA7F}"/>
    <dgm:cxn modelId="{20E624BE-74B1-4718-AD0D-D1233CF9BD06}" srcId="{C314B16C-860B-458C-B52B-070B86C20F16}" destId="{B725980A-5E29-4E3D-A9E9-8DC977F259FB}" srcOrd="0" destOrd="0" parTransId="{7A3BF0BF-C401-44E5-B76B-A65ABC03D4A2}" sibTransId="{6A29A817-A3FA-4CDF-A772-3948A3F993A5}"/>
    <dgm:cxn modelId="{B65878EA-ACE0-43F5-92BB-F3D8984DF638}" type="presOf" srcId="{8B3A7122-25CD-46BF-882A-49AF41C1F77C}" destId="{AC028491-46EC-4FD3-A671-C3B08FD09ECA}" srcOrd="1" destOrd="0" presId="urn:microsoft.com/office/officeart/2005/8/layout/list1"/>
    <dgm:cxn modelId="{81CA558E-69B2-4A42-BA75-98AD44535750}" srcId="{C314B16C-860B-458C-B52B-070B86C20F16}" destId="{260597A0-C8A5-4822-B8BC-99F52985E308}" srcOrd="1" destOrd="0" parTransId="{B2C859AC-F4D2-444D-B158-77C3BF5C58B6}" sibTransId="{4DE84099-D5F5-4E63-B920-7B01C787285D}"/>
    <dgm:cxn modelId="{D4489853-2F88-40F1-8E8F-EAC28FF57A0D}" type="presOf" srcId="{9FB7A0D8-9EFF-43B6-946E-8D6EE00BD545}" destId="{C9A881AB-FD47-4B6E-85EC-A495678817DA}" srcOrd="1" destOrd="0" presId="urn:microsoft.com/office/officeart/2005/8/layout/list1"/>
    <dgm:cxn modelId="{0202C872-A048-48FE-89E9-AF5843D30F8E}" type="presOf" srcId="{C753E7A3-B30B-4704-B9D9-FB8C5737FA5C}" destId="{36B22B08-EB06-45D6-B842-011ADB8DD7FC}" srcOrd="0" destOrd="0" presId="urn:microsoft.com/office/officeart/2005/8/layout/list1"/>
    <dgm:cxn modelId="{C87C7F89-413F-4608-9278-DCFE086CA674}" type="presOf" srcId="{C314B16C-860B-458C-B52B-070B86C20F16}" destId="{288198A4-612F-4D35-A629-DED707568483}" srcOrd="1" destOrd="0" presId="urn:microsoft.com/office/officeart/2005/8/layout/list1"/>
    <dgm:cxn modelId="{4E4B3877-BD18-4416-9190-65F68B7239EF}" type="presOf" srcId="{B725980A-5E29-4E3D-A9E9-8DC977F259FB}" destId="{500FFAE1-08BA-424F-B40C-14D61349C971}" srcOrd="0" destOrd="0" presId="urn:microsoft.com/office/officeart/2005/8/layout/list1"/>
    <dgm:cxn modelId="{518F8D89-74C2-40FA-94E9-E0975E865DC4}" srcId="{C753E7A3-B30B-4704-B9D9-FB8C5737FA5C}" destId="{C314B16C-860B-458C-B52B-070B86C20F16}" srcOrd="2" destOrd="0" parTransId="{065E8101-8199-49DB-BDB8-3F5108C5C3AF}" sibTransId="{BE13C930-9872-449C-A16E-196621A037DF}"/>
    <dgm:cxn modelId="{D8C58F9A-B648-4278-A598-7377E14E000F}" type="presOf" srcId="{C314B16C-860B-458C-B52B-070B86C20F16}" destId="{34C46F91-8817-4D2A-ADD8-C32A5721743C}" srcOrd="0" destOrd="0" presId="urn:microsoft.com/office/officeart/2005/8/layout/list1"/>
    <dgm:cxn modelId="{7A727A56-E691-44B0-9153-D31848DA6CB7}" type="presOf" srcId="{9FB7A0D8-9EFF-43B6-946E-8D6EE00BD545}" destId="{74488CBF-A85D-4A4A-B871-D2C1B1CEBE69}" srcOrd="0" destOrd="0" presId="urn:microsoft.com/office/officeart/2005/8/layout/list1"/>
    <dgm:cxn modelId="{7EFA6CC1-CADE-4688-ACF2-5B661FF03C8D}" type="presOf" srcId="{260597A0-C8A5-4822-B8BC-99F52985E308}" destId="{500FFAE1-08BA-424F-B40C-14D61349C971}" srcOrd="0" destOrd="1" presId="urn:microsoft.com/office/officeart/2005/8/layout/list1"/>
    <dgm:cxn modelId="{FF774C18-FE03-4630-84E1-D327A84922E6}" srcId="{C753E7A3-B30B-4704-B9D9-FB8C5737FA5C}" destId="{8B3A7122-25CD-46BF-882A-49AF41C1F77C}" srcOrd="3" destOrd="0" parTransId="{941378CE-2A7A-4F57-BFE5-FF7F2132954D}" sibTransId="{4D7A20F0-5445-4EAA-820B-6D4A4CF25492}"/>
    <dgm:cxn modelId="{469E6225-B5DB-4DA1-9F44-064EFB9FDD69}" srcId="{9FB7A0D8-9EFF-43B6-946E-8D6EE00BD545}" destId="{B0DB5435-16E8-4276-8969-808AF7688F21}" srcOrd="1" destOrd="0" parTransId="{B9D78AD9-33D4-4976-B206-6186450B4539}" sibTransId="{C66113A1-24E3-4038-A444-FBBDFB1E6F2C}"/>
    <dgm:cxn modelId="{1276380B-9C80-4376-B1CC-C08951A69D3C}" srcId="{EF3B6F6D-D205-49AB-A24D-31234987954F}" destId="{DCA02968-74F5-4792-BBD0-B6A96AF4D5AA}" srcOrd="1" destOrd="0" parTransId="{6FB7B41E-8A64-4E31-9605-D17B3C17FA1B}" sibTransId="{98777232-F24E-4DC9-AE38-EEB023F4C544}"/>
    <dgm:cxn modelId="{1250DC67-AC12-4D74-97F9-5EF8B412EB0E}" type="presOf" srcId="{DCA02968-74F5-4792-BBD0-B6A96AF4D5AA}" destId="{98813D6A-D8D8-4CEC-8F4E-C7ABD3FC1DF6}" srcOrd="0" destOrd="1" presId="urn:microsoft.com/office/officeart/2005/8/layout/list1"/>
    <dgm:cxn modelId="{BDE715D3-D367-4D3C-9652-A413094A6BED}" type="presOf" srcId="{856D85FE-6AC3-4CA3-A41F-905F7945CA3B}" destId="{98813D6A-D8D8-4CEC-8F4E-C7ABD3FC1DF6}" srcOrd="0" destOrd="0" presId="urn:microsoft.com/office/officeart/2005/8/layout/list1"/>
    <dgm:cxn modelId="{917BBA2F-2D39-4036-BC8B-ABD423F05744}" type="presOf" srcId="{EF3B6F6D-D205-49AB-A24D-31234987954F}" destId="{F750FBF1-4147-40E2-9D7E-DCCFBD13A08E}" srcOrd="0" destOrd="0" presId="urn:microsoft.com/office/officeart/2005/8/layout/list1"/>
    <dgm:cxn modelId="{CD9BE6BD-DCB3-4108-B2BE-6E906A4ABAD5}" type="presOf" srcId="{B0DB5435-16E8-4276-8969-808AF7688F21}" destId="{2BB74BFF-C63F-41A0-8F70-DD9390DB6511}" srcOrd="0" destOrd="1" presId="urn:microsoft.com/office/officeart/2005/8/layout/list1"/>
    <dgm:cxn modelId="{DA73E0A9-0708-418E-B5E6-E2FDBC3D3811}" srcId="{9FB7A0D8-9EFF-43B6-946E-8D6EE00BD545}" destId="{8DE3B577-85DC-4DA8-A53A-C75A6B96D0DA}" srcOrd="0" destOrd="0" parTransId="{7263DEF0-2891-4FD6-8455-97AB1183F1FF}" sibTransId="{93861AF0-0367-4A83-8A59-F783CA3728BF}"/>
    <dgm:cxn modelId="{D58B5212-1B8E-4F96-A8B3-81CCA405CC23}" type="presParOf" srcId="{36B22B08-EB06-45D6-B842-011ADB8DD7FC}" destId="{1C931E4D-8D40-4186-B1BB-6F1467541E1C}" srcOrd="0" destOrd="0" presId="urn:microsoft.com/office/officeart/2005/8/layout/list1"/>
    <dgm:cxn modelId="{7898A521-B946-4693-AB85-E38A276879E5}" type="presParOf" srcId="{1C931E4D-8D40-4186-B1BB-6F1467541E1C}" destId="{F750FBF1-4147-40E2-9D7E-DCCFBD13A08E}" srcOrd="0" destOrd="0" presId="urn:microsoft.com/office/officeart/2005/8/layout/list1"/>
    <dgm:cxn modelId="{B88E68B2-5632-45D9-BBDC-A04D715D32C4}" type="presParOf" srcId="{1C931E4D-8D40-4186-B1BB-6F1467541E1C}" destId="{EA7A49CA-DBA6-47C3-A7CA-30695FCF853D}" srcOrd="1" destOrd="0" presId="urn:microsoft.com/office/officeart/2005/8/layout/list1"/>
    <dgm:cxn modelId="{521EB0B0-D69B-4EF6-883D-D1F9A0E524BC}" type="presParOf" srcId="{36B22B08-EB06-45D6-B842-011ADB8DD7FC}" destId="{37E29FDB-20F6-44B0-A1BB-E18043180B5C}" srcOrd="1" destOrd="0" presId="urn:microsoft.com/office/officeart/2005/8/layout/list1"/>
    <dgm:cxn modelId="{DAE59CB3-B9C5-4035-B797-7C7E8EE2F277}" type="presParOf" srcId="{36B22B08-EB06-45D6-B842-011ADB8DD7FC}" destId="{98813D6A-D8D8-4CEC-8F4E-C7ABD3FC1DF6}" srcOrd="2" destOrd="0" presId="urn:microsoft.com/office/officeart/2005/8/layout/list1"/>
    <dgm:cxn modelId="{03B17B4A-F975-4932-B773-B1EECE8327AE}" type="presParOf" srcId="{36B22B08-EB06-45D6-B842-011ADB8DD7FC}" destId="{4BCA691B-5B05-4BE0-A885-22894F7A5FF6}" srcOrd="3" destOrd="0" presId="urn:microsoft.com/office/officeart/2005/8/layout/list1"/>
    <dgm:cxn modelId="{2E031C87-1E9B-41E0-AD5D-FF266738C802}" type="presParOf" srcId="{36B22B08-EB06-45D6-B842-011ADB8DD7FC}" destId="{2BD24BA0-DFA8-4800-A5C1-43B2C93E7F62}" srcOrd="4" destOrd="0" presId="urn:microsoft.com/office/officeart/2005/8/layout/list1"/>
    <dgm:cxn modelId="{491B4B62-60BD-465F-8FB3-CFE43674A506}" type="presParOf" srcId="{2BD24BA0-DFA8-4800-A5C1-43B2C93E7F62}" destId="{74488CBF-A85D-4A4A-B871-D2C1B1CEBE69}" srcOrd="0" destOrd="0" presId="urn:microsoft.com/office/officeart/2005/8/layout/list1"/>
    <dgm:cxn modelId="{5F5FEEDA-901D-4540-8A71-30F3C2C9E480}" type="presParOf" srcId="{2BD24BA0-DFA8-4800-A5C1-43B2C93E7F62}" destId="{C9A881AB-FD47-4B6E-85EC-A495678817DA}" srcOrd="1" destOrd="0" presId="urn:microsoft.com/office/officeart/2005/8/layout/list1"/>
    <dgm:cxn modelId="{A4708128-AF96-41C1-94EA-B8772A8E352B}" type="presParOf" srcId="{36B22B08-EB06-45D6-B842-011ADB8DD7FC}" destId="{9449CECF-12AE-4DAC-A4A7-C5885B4EBEBA}" srcOrd="5" destOrd="0" presId="urn:microsoft.com/office/officeart/2005/8/layout/list1"/>
    <dgm:cxn modelId="{6B38F489-7B34-4630-A39A-5B8525295167}" type="presParOf" srcId="{36B22B08-EB06-45D6-B842-011ADB8DD7FC}" destId="{2BB74BFF-C63F-41A0-8F70-DD9390DB6511}" srcOrd="6" destOrd="0" presId="urn:microsoft.com/office/officeart/2005/8/layout/list1"/>
    <dgm:cxn modelId="{C7906E66-A2B4-499A-B267-1C4C53CEE245}" type="presParOf" srcId="{36B22B08-EB06-45D6-B842-011ADB8DD7FC}" destId="{09BEEE45-B9CD-455D-B646-1CA7D2858996}" srcOrd="7" destOrd="0" presId="urn:microsoft.com/office/officeart/2005/8/layout/list1"/>
    <dgm:cxn modelId="{CA3F84FF-4AAB-409D-8D86-851ABD45DB65}" type="presParOf" srcId="{36B22B08-EB06-45D6-B842-011ADB8DD7FC}" destId="{F357C5EA-93BA-4B35-8C2F-36BB71EAA2C0}" srcOrd="8" destOrd="0" presId="urn:microsoft.com/office/officeart/2005/8/layout/list1"/>
    <dgm:cxn modelId="{2BAFED4E-597F-40FF-BF7C-131CEA250DAE}" type="presParOf" srcId="{F357C5EA-93BA-4B35-8C2F-36BB71EAA2C0}" destId="{34C46F91-8817-4D2A-ADD8-C32A5721743C}" srcOrd="0" destOrd="0" presId="urn:microsoft.com/office/officeart/2005/8/layout/list1"/>
    <dgm:cxn modelId="{6B169D06-CCD0-41E2-B1B0-6CCA3A3609D0}" type="presParOf" srcId="{F357C5EA-93BA-4B35-8C2F-36BB71EAA2C0}" destId="{288198A4-612F-4D35-A629-DED707568483}" srcOrd="1" destOrd="0" presId="urn:microsoft.com/office/officeart/2005/8/layout/list1"/>
    <dgm:cxn modelId="{68629530-58B8-48CB-AD50-047EADB95122}" type="presParOf" srcId="{36B22B08-EB06-45D6-B842-011ADB8DD7FC}" destId="{5DBF7952-3A0B-4493-A88E-ECD9820EA641}" srcOrd="9" destOrd="0" presId="urn:microsoft.com/office/officeart/2005/8/layout/list1"/>
    <dgm:cxn modelId="{A56CE5FA-ACEF-48A8-8BC0-325C5363FA77}" type="presParOf" srcId="{36B22B08-EB06-45D6-B842-011ADB8DD7FC}" destId="{500FFAE1-08BA-424F-B40C-14D61349C971}" srcOrd="10" destOrd="0" presId="urn:microsoft.com/office/officeart/2005/8/layout/list1"/>
    <dgm:cxn modelId="{DBB0E4C1-FFF2-4905-A932-1423B777C7E4}" type="presParOf" srcId="{36B22B08-EB06-45D6-B842-011ADB8DD7FC}" destId="{5994334C-68A1-47B3-BF49-55E91AA1052B}" srcOrd="11" destOrd="0" presId="urn:microsoft.com/office/officeart/2005/8/layout/list1"/>
    <dgm:cxn modelId="{6B0E64D2-ABF1-459E-9FD3-0134C1038EFB}" type="presParOf" srcId="{36B22B08-EB06-45D6-B842-011ADB8DD7FC}" destId="{0B793C92-3B90-4D21-B255-FBB24F7B5E84}" srcOrd="12" destOrd="0" presId="urn:microsoft.com/office/officeart/2005/8/layout/list1"/>
    <dgm:cxn modelId="{23325CDC-F6E8-4CF8-86B8-683A158EE0FA}" type="presParOf" srcId="{0B793C92-3B90-4D21-B255-FBB24F7B5E84}" destId="{EB653988-7723-4BA3-B995-6A5B30B2CA97}" srcOrd="0" destOrd="0" presId="urn:microsoft.com/office/officeart/2005/8/layout/list1"/>
    <dgm:cxn modelId="{845E2993-D091-4AF3-A97C-49F0334F7AE9}" type="presParOf" srcId="{0B793C92-3B90-4D21-B255-FBB24F7B5E84}" destId="{AC028491-46EC-4FD3-A671-C3B08FD09ECA}" srcOrd="1" destOrd="0" presId="urn:microsoft.com/office/officeart/2005/8/layout/list1"/>
    <dgm:cxn modelId="{98C19A85-0213-4208-81FF-384E45F6F896}" type="presParOf" srcId="{36B22B08-EB06-45D6-B842-011ADB8DD7FC}" destId="{795A3F32-6142-42B1-8E3A-F02F1AC1D5BE}" srcOrd="13" destOrd="0" presId="urn:microsoft.com/office/officeart/2005/8/layout/list1"/>
    <dgm:cxn modelId="{99A2BCA7-14E3-4942-95FF-7BC1D4E78B33}" type="presParOf" srcId="{36B22B08-EB06-45D6-B842-011ADB8DD7FC}" destId="{ABDD50B7-4D92-4ACD-A431-F068193EB67D}"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13D6A-D8D8-4CEC-8F4E-C7ABD3FC1DF6}">
      <dsp:nvSpPr>
        <dsp:cNvPr id="0" name=""/>
        <dsp:cNvSpPr/>
      </dsp:nvSpPr>
      <dsp:spPr>
        <a:xfrm>
          <a:off x="0" y="366658"/>
          <a:ext cx="2924433" cy="1047375"/>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6968" tIns="395732" rIns="22696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People</a:t>
          </a:r>
          <a:endParaRPr lang="en-US" sz="1900" kern="1200" dirty="0"/>
        </a:p>
        <a:p>
          <a:pPr marL="171450" lvl="1" indent="-171450" algn="l" defTabSz="844550">
            <a:lnSpc>
              <a:spcPct val="90000"/>
            </a:lnSpc>
            <a:spcBef>
              <a:spcPct val="0"/>
            </a:spcBef>
            <a:spcAft>
              <a:spcPct val="15000"/>
            </a:spcAft>
            <a:buChar char="••"/>
          </a:pPr>
          <a:r>
            <a:rPr lang="en-US" sz="1900" kern="1200" dirty="0" smtClean="0"/>
            <a:t>Timeline</a:t>
          </a:r>
          <a:endParaRPr lang="en-US" sz="1900" kern="1200" dirty="0"/>
        </a:p>
      </dsp:txBody>
      <dsp:txXfrm>
        <a:off x="0" y="366658"/>
        <a:ext cx="2924433" cy="1047375"/>
      </dsp:txXfrm>
    </dsp:sp>
    <dsp:sp modelId="{EA7A49CA-DBA6-47C3-A7CA-30695FCF853D}">
      <dsp:nvSpPr>
        <dsp:cNvPr id="0" name=""/>
        <dsp:cNvSpPr/>
      </dsp:nvSpPr>
      <dsp:spPr>
        <a:xfrm>
          <a:off x="146221" y="65213"/>
          <a:ext cx="2047103" cy="5608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376" tIns="0" rIns="77376" bIns="0" numCol="1" spcCol="1270" anchor="ctr" anchorCtr="0">
          <a:noAutofit/>
        </a:bodyPr>
        <a:lstStyle/>
        <a:p>
          <a:pPr lvl="0" algn="l" defTabSz="844550">
            <a:lnSpc>
              <a:spcPct val="90000"/>
            </a:lnSpc>
            <a:spcBef>
              <a:spcPct val="0"/>
            </a:spcBef>
            <a:spcAft>
              <a:spcPct val="35000"/>
            </a:spcAft>
          </a:pPr>
          <a:r>
            <a:rPr lang="en-US" sz="1900" kern="1200" dirty="0" smtClean="0"/>
            <a:t>Process</a:t>
          </a:r>
          <a:endParaRPr lang="en-US" sz="1900" kern="1200" dirty="0"/>
        </a:p>
      </dsp:txBody>
      <dsp:txXfrm>
        <a:off x="173601" y="92593"/>
        <a:ext cx="1992343" cy="506120"/>
      </dsp:txXfrm>
    </dsp:sp>
    <dsp:sp modelId="{2BB74BFF-C63F-41A0-8F70-DD9390DB6511}">
      <dsp:nvSpPr>
        <dsp:cNvPr id="0" name=""/>
        <dsp:cNvSpPr/>
      </dsp:nvSpPr>
      <dsp:spPr>
        <a:xfrm>
          <a:off x="0" y="1776068"/>
          <a:ext cx="2924433" cy="1047375"/>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6968" tIns="395732" rIns="22696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Study Objectives</a:t>
          </a:r>
          <a:endParaRPr lang="en-US" sz="1900" kern="1200" dirty="0"/>
        </a:p>
        <a:p>
          <a:pPr marL="171450" lvl="1" indent="-171450" algn="l" defTabSz="844550">
            <a:lnSpc>
              <a:spcPct val="90000"/>
            </a:lnSpc>
            <a:spcBef>
              <a:spcPct val="0"/>
            </a:spcBef>
            <a:spcAft>
              <a:spcPct val="15000"/>
            </a:spcAft>
            <a:buChar char="••"/>
          </a:pPr>
          <a:r>
            <a:rPr lang="en-US" sz="1900" kern="1200" dirty="0" smtClean="0"/>
            <a:t>Background Info</a:t>
          </a:r>
          <a:endParaRPr lang="en-US" sz="1900" kern="1200" dirty="0"/>
        </a:p>
      </dsp:txBody>
      <dsp:txXfrm>
        <a:off x="0" y="1776068"/>
        <a:ext cx="2924433" cy="1047375"/>
      </dsp:txXfrm>
    </dsp:sp>
    <dsp:sp modelId="{C9A881AB-FD47-4B6E-85EC-A495678817DA}">
      <dsp:nvSpPr>
        <dsp:cNvPr id="0" name=""/>
        <dsp:cNvSpPr/>
      </dsp:nvSpPr>
      <dsp:spPr>
        <a:xfrm>
          <a:off x="146221" y="1495628"/>
          <a:ext cx="2047103" cy="56088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376" tIns="0" rIns="77376" bIns="0" numCol="1" spcCol="1270" anchor="ctr" anchorCtr="0">
          <a:noAutofit/>
        </a:bodyPr>
        <a:lstStyle/>
        <a:p>
          <a:pPr lvl="0" algn="l" defTabSz="844550">
            <a:lnSpc>
              <a:spcPct val="90000"/>
            </a:lnSpc>
            <a:spcBef>
              <a:spcPct val="0"/>
            </a:spcBef>
            <a:spcAft>
              <a:spcPct val="35000"/>
            </a:spcAft>
          </a:pPr>
          <a:r>
            <a:rPr lang="en-US" sz="1900" kern="1200" dirty="0" smtClean="0"/>
            <a:t>Purpose</a:t>
          </a:r>
          <a:endParaRPr lang="en-US" sz="1900" kern="1200" dirty="0"/>
        </a:p>
      </dsp:txBody>
      <dsp:txXfrm>
        <a:off x="173601" y="1523008"/>
        <a:ext cx="1992343" cy="506120"/>
      </dsp:txXfrm>
    </dsp:sp>
    <dsp:sp modelId="{500FFAE1-08BA-424F-B40C-14D61349C971}">
      <dsp:nvSpPr>
        <dsp:cNvPr id="0" name=""/>
        <dsp:cNvSpPr/>
      </dsp:nvSpPr>
      <dsp:spPr>
        <a:xfrm>
          <a:off x="0" y="3206483"/>
          <a:ext cx="2924433" cy="1047375"/>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6968" tIns="395732" rIns="22696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Greer ES</a:t>
          </a:r>
          <a:endParaRPr lang="en-US" sz="1900" kern="1200" dirty="0"/>
        </a:p>
        <a:p>
          <a:pPr marL="171450" lvl="1" indent="-171450" algn="l" defTabSz="844550">
            <a:lnSpc>
              <a:spcPct val="90000"/>
            </a:lnSpc>
            <a:spcBef>
              <a:spcPct val="0"/>
            </a:spcBef>
            <a:spcAft>
              <a:spcPct val="15000"/>
            </a:spcAft>
            <a:buChar char="••"/>
          </a:pPr>
          <a:r>
            <a:rPr lang="en-US" sz="1900" kern="1200" dirty="0" smtClean="0"/>
            <a:t>Albemarle HS</a:t>
          </a:r>
          <a:endParaRPr lang="en-US" sz="1900" kern="1200" dirty="0"/>
        </a:p>
      </dsp:txBody>
      <dsp:txXfrm>
        <a:off x="0" y="3206483"/>
        <a:ext cx="2924433" cy="1047375"/>
      </dsp:txXfrm>
    </dsp:sp>
    <dsp:sp modelId="{288198A4-612F-4D35-A629-DED707568483}">
      <dsp:nvSpPr>
        <dsp:cNvPr id="0" name=""/>
        <dsp:cNvSpPr/>
      </dsp:nvSpPr>
      <dsp:spPr>
        <a:xfrm>
          <a:off x="146221" y="2926043"/>
          <a:ext cx="2047103" cy="56088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376" tIns="0" rIns="77376" bIns="0" numCol="1" spcCol="1270" anchor="ctr" anchorCtr="0">
          <a:noAutofit/>
        </a:bodyPr>
        <a:lstStyle/>
        <a:p>
          <a:pPr lvl="0" algn="l" defTabSz="844550">
            <a:lnSpc>
              <a:spcPct val="90000"/>
            </a:lnSpc>
            <a:spcBef>
              <a:spcPct val="0"/>
            </a:spcBef>
            <a:spcAft>
              <a:spcPct val="35000"/>
            </a:spcAft>
          </a:pPr>
          <a:r>
            <a:rPr lang="en-US" sz="1900" kern="1200" dirty="0" smtClean="0"/>
            <a:t>Committee Recommendation</a:t>
          </a:r>
          <a:endParaRPr lang="en-US" sz="1900" kern="1200" dirty="0"/>
        </a:p>
      </dsp:txBody>
      <dsp:txXfrm>
        <a:off x="173601" y="2953423"/>
        <a:ext cx="1992343" cy="506120"/>
      </dsp:txXfrm>
    </dsp:sp>
    <dsp:sp modelId="{ABDD50B7-4D92-4ACD-A431-F068193EB67D}">
      <dsp:nvSpPr>
        <dsp:cNvPr id="0" name=""/>
        <dsp:cNvSpPr/>
      </dsp:nvSpPr>
      <dsp:spPr>
        <a:xfrm>
          <a:off x="0" y="4636898"/>
          <a:ext cx="2924433" cy="478800"/>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028491-46EC-4FD3-A671-C3B08FD09ECA}">
      <dsp:nvSpPr>
        <dsp:cNvPr id="0" name=""/>
        <dsp:cNvSpPr/>
      </dsp:nvSpPr>
      <dsp:spPr>
        <a:xfrm>
          <a:off x="146221" y="4356458"/>
          <a:ext cx="2047103" cy="5608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376" tIns="0" rIns="77376" bIns="0" numCol="1" spcCol="1270" anchor="ctr" anchorCtr="0">
          <a:noAutofit/>
        </a:bodyPr>
        <a:lstStyle/>
        <a:p>
          <a:pPr lvl="0" algn="l" defTabSz="844550">
            <a:lnSpc>
              <a:spcPct val="90000"/>
            </a:lnSpc>
            <a:spcBef>
              <a:spcPct val="0"/>
            </a:spcBef>
            <a:spcAft>
              <a:spcPct val="35000"/>
            </a:spcAft>
          </a:pPr>
          <a:r>
            <a:rPr lang="en-US" sz="1900" kern="1200" dirty="0" smtClean="0"/>
            <a:t>Superintendent  Recommendation</a:t>
          </a:r>
          <a:endParaRPr lang="en-US" sz="1900" kern="1200" dirty="0"/>
        </a:p>
      </dsp:txBody>
      <dsp:txXfrm>
        <a:off x="173601" y="4383838"/>
        <a:ext cx="1992343"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50" tIns="46576" rIns="93150" bIns="46576"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50" tIns="46576" rIns="93150" bIns="46576" rtlCol="0"/>
          <a:lstStyle>
            <a:lvl1pPr algn="r">
              <a:defRPr sz="1200"/>
            </a:lvl1pPr>
          </a:lstStyle>
          <a:p>
            <a:fld id="{534DAFC2-B352-4CA1-BB9B-406574F263F0}" type="datetimeFigureOut">
              <a:rPr lang="en-US" smtClean="0"/>
              <a:t>10/22/2015</a:t>
            </a:fld>
            <a:endParaRPr lang="en-US"/>
          </a:p>
        </p:txBody>
      </p:sp>
      <p:sp>
        <p:nvSpPr>
          <p:cNvPr id="4" name="Footer Placeholder 3"/>
          <p:cNvSpPr>
            <a:spLocks noGrp="1"/>
          </p:cNvSpPr>
          <p:nvPr>
            <p:ph type="ftr" sz="quarter" idx="2"/>
          </p:nvPr>
        </p:nvSpPr>
        <p:spPr>
          <a:xfrm>
            <a:off x="0" y="8829969"/>
            <a:ext cx="3037840" cy="466433"/>
          </a:xfrm>
          <a:prstGeom prst="rect">
            <a:avLst/>
          </a:prstGeom>
        </p:spPr>
        <p:txBody>
          <a:bodyPr vert="horz" lIns="93150" tIns="46576" rIns="93150" bIns="46576"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9"/>
            <a:ext cx="3037840" cy="466433"/>
          </a:xfrm>
          <a:prstGeom prst="rect">
            <a:avLst/>
          </a:prstGeom>
        </p:spPr>
        <p:txBody>
          <a:bodyPr vert="horz" lIns="93150" tIns="46576" rIns="93150" bIns="46576" rtlCol="0" anchor="b"/>
          <a:lstStyle>
            <a:lvl1pPr algn="r">
              <a:defRPr sz="1200"/>
            </a:lvl1pPr>
          </a:lstStyle>
          <a:p>
            <a:fld id="{01D18C77-34B6-42BA-A1AC-BF4F31DA0BB7}" type="slidenum">
              <a:rPr lang="en-US" smtClean="0"/>
              <a:t>‹#›</a:t>
            </a:fld>
            <a:endParaRPr lang="en-US"/>
          </a:p>
        </p:txBody>
      </p:sp>
    </p:spTree>
    <p:extLst>
      <p:ext uri="{BB962C8B-B14F-4D97-AF65-F5344CB8AC3E}">
        <p14:creationId xmlns:p14="http://schemas.microsoft.com/office/powerpoint/2010/main" val="2559633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145" cy="465743"/>
          </a:xfrm>
          <a:prstGeom prst="rect">
            <a:avLst/>
          </a:prstGeom>
        </p:spPr>
        <p:txBody>
          <a:bodyPr vert="horz" lIns="88126" tIns="44064" rIns="88126" bIns="44064" rtlCol="0"/>
          <a:lstStyle>
            <a:lvl1pPr algn="l">
              <a:defRPr sz="1200"/>
            </a:lvl1pPr>
          </a:lstStyle>
          <a:p>
            <a:endParaRPr lang="en-US"/>
          </a:p>
        </p:txBody>
      </p:sp>
      <p:sp>
        <p:nvSpPr>
          <p:cNvPr id="3" name="Date Placeholder 2"/>
          <p:cNvSpPr>
            <a:spLocks noGrp="1"/>
          </p:cNvSpPr>
          <p:nvPr>
            <p:ph type="dt" idx="1"/>
          </p:nvPr>
        </p:nvSpPr>
        <p:spPr>
          <a:xfrm>
            <a:off x="3970734" y="1"/>
            <a:ext cx="3038145" cy="465743"/>
          </a:xfrm>
          <a:prstGeom prst="rect">
            <a:avLst/>
          </a:prstGeom>
        </p:spPr>
        <p:txBody>
          <a:bodyPr vert="horz" lIns="88126" tIns="44064" rIns="88126" bIns="44064" rtlCol="0"/>
          <a:lstStyle>
            <a:lvl1pPr algn="r">
              <a:defRPr sz="1200"/>
            </a:lvl1pPr>
          </a:lstStyle>
          <a:p>
            <a:fld id="{36D441A0-E77E-4F2D-9193-C6A2A5EF2CED}" type="datetimeFigureOut">
              <a:rPr lang="en-US" smtClean="0"/>
              <a:t>10/22/2015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88126" tIns="44064" rIns="88126" bIns="44064" rtlCol="0" anchor="ctr"/>
          <a:lstStyle/>
          <a:p>
            <a:endParaRPr lang="en-US"/>
          </a:p>
        </p:txBody>
      </p:sp>
      <p:sp>
        <p:nvSpPr>
          <p:cNvPr id="5" name="Notes Placeholder 4"/>
          <p:cNvSpPr>
            <a:spLocks noGrp="1"/>
          </p:cNvSpPr>
          <p:nvPr>
            <p:ph type="body" sz="quarter" idx="3"/>
          </p:nvPr>
        </p:nvSpPr>
        <p:spPr>
          <a:xfrm>
            <a:off x="701346" y="4474508"/>
            <a:ext cx="5607711" cy="3659842"/>
          </a:xfrm>
          <a:prstGeom prst="rect">
            <a:avLst/>
          </a:prstGeom>
        </p:spPr>
        <p:txBody>
          <a:bodyPr vert="horz" lIns="88126" tIns="44064" rIns="88126" bIns="4406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30658"/>
            <a:ext cx="3038145" cy="465742"/>
          </a:xfrm>
          <a:prstGeom prst="rect">
            <a:avLst/>
          </a:prstGeom>
        </p:spPr>
        <p:txBody>
          <a:bodyPr vert="horz" lIns="88126" tIns="44064" rIns="88126" bIns="44064"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8"/>
            <a:ext cx="3038145" cy="465742"/>
          </a:xfrm>
          <a:prstGeom prst="rect">
            <a:avLst/>
          </a:prstGeom>
        </p:spPr>
        <p:txBody>
          <a:bodyPr vert="horz" lIns="88126" tIns="44064" rIns="88126" bIns="44064" rtlCol="0" anchor="b"/>
          <a:lstStyle>
            <a:lvl1pPr algn="r">
              <a:defRPr sz="1200"/>
            </a:lvl1pPr>
          </a:lstStyle>
          <a:p>
            <a:fld id="{E47675BA-2A7D-4991-904C-73591D4B9EC9}" type="slidenum">
              <a:rPr lang="en-US" smtClean="0"/>
              <a:t>‹#›</a:t>
            </a:fld>
            <a:endParaRPr lang="en-US"/>
          </a:p>
        </p:txBody>
      </p:sp>
    </p:spTree>
    <p:extLst>
      <p:ext uri="{BB962C8B-B14F-4D97-AF65-F5344CB8AC3E}">
        <p14:creationId xmlns:p14="http://schemas.microsoft.com/office/powerpoint/2010/main" val="3655559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a:t>
            </a:fld>
            <a:endParaRPr lang="en-US"/>
          </a:p>
        </p:txBody>
      </p:sp>
    </p:spTree>
    <p:extLst>
      <p:ext uri="{BB962C8B-B14F-4D97-AF65-F5344CB8AC3E}">
        <p14:creationId xmlns:p14="http://schemas.microsoft.com/office/powerpoint/2010/main" val="372760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10</a:t>
            </a:fld>
            <a:endParaRPr lang="en-US"/>
          </a:p>
        </p:txBody>
      </p:sp>
    </p:spTree>
    <p:extLst>
      <p:ext uri="{BB962C8B-B14F-4D97-AF65-F5344CB8AC3E}">
        <p14:creationId xmlns:p14="http://schemas.microsoft.com/office/powerpoint/2010/main" val="487019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11</a:t>
            </a:fld>
            <a:endParaRPr lang="en-US"/>
          </a:p>
        </p:txBody>
      </p:sp>
    </p:spTree>
    <p:extLst>
      <p:ext uri="{BB962C8B-B14F-4D97-AF65-F5344CB8AC3E}">
        <p14:creationId xmlns:p14="http://schemas.microsoft.com/office/powerpoint/2010/main" val="1642276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12</a:t>
            </a:fld>
            <a:endParaRPr lang="en-US"/>
          </a:p>
        </p:txBody>
      </p:sp>
    </p:spTree>
    <p:extLst>
      <p:ext uri="{BB962C8B-B14F-4D97-AF65-F5344CB8AC3E}">
        <p14:creationId xmlns:p14="http://schemas.microsoft.com/office/powerpoint/2010/main" val="2081014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13</a:t>
            </a:fld>
            <a:endParaRPr lang="en-US"/>
          </a:p>
        </p:txBody>
      </p:sp>
    </p:spTree>
    <p:extLst>
      <p:ext uri="{BB962C8B-B14F-4D97-AF65-F5344CB8AC3E}">
        <p14:creationId xmlns:p14="http://schemas.microsoft.com/office/powerpoint/2010/main" val="4277326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14</a:t>
            </a:fld>
            <a:endParaRPr lang="en-US"/>
          </a:p>
        </p:txBody>
      </p:sp>
    </p:spTree>
    <p:extLst>
      <p:ext uri="{BB962C8B-B14F-4D97-AF65-F5344CB8AC3E}">
        <p14:creationId xmlns:p14="http://schemas.microsoft.com/office/powerpoint/2010/main" val="1644721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15</a:t>
            </a:fld>
            <a:endParaRPr lang="en-US"/>
          </a:p>
        </p:txBody>
      </p:sp>
    </p:spTree>
    <p:extLst>
      <p:ext uri="{BB962C8B-B14F-4D97-AF65-F5344CB8AC3E}">
        <p14:creationId xmlns:p14="http://schemas.microsoft.com/office/powerpoint/2010/main" val="566444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47675BA-2A7D-4991-904C-73591D4B9EC9}" type="slidenum">
              <a:rPr lang="en-US" smtClean="0"/>
              <a:t>16</a:t>
            </a:fld>
            <a:endParaRPr lang="en-US"/>
          </a:p>
        </p:txBody>
      </p:sp>
    </p:spTree>
    <p:extLst>
      <p:ext uri="{BB962C8B-B14F-4D97-AF65-F5344CB8AC3E}">
        <p14:creationId xmlns:p14="http://schemas.microsoft.com/office/powerpoint/2010/main" val="122850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17</a:t>
            </a:fld>
            <a:endParaRPr lang="en-US"/>
          </a:p>
        </p:txBody>
      </p:sp>
    </p:spTree>
    <p:extLst>
      <p:ext uri="{BB962C8B-B14F-4D97-AF65-F5344CB8AC3E}">
        <p14:creationId xmlns:p14="http://schemas.microsoft.com/office/powerpoint/2010/main" val="2271690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18</a:t>
            </a:fld>
            <a:endParaRPr lang="en-US"/>
          </a:p>
        </p:txBody>
      </p:sp>
    </p:spTree>
    <p:extLst>
      <p:ext uri="{BB962C8B-B14F-4D97-AF65-F5344CB8AC3E}">
        <p14:creationId xmlns:p14="http://schemas.microsoft.com/office/powerpoint/2010/main" val="4283417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19</a:t>
            </a:fld>
            <a:endParaRPr lang="en-US"/>
          </a:p>
        </p:txBody>
      </p:sp>
    </p:spTree>
    <p:extLst>
      <p:ext uri="{BB962C8B-B14F-4D97-AF65-F5344CB8AC3E}">
        <p14:creationId xmlns:p14="http://schemas.microsoft.com/office/powerpoint/2010/main" val="1419353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2</a:t>
            </a:fld>
            <a:endParaRPr lang="en-US"/>
          </a:p>
        </p:txBody>
      </p:sp>
    </p:spTree>
    <p:extLst>
      <p:ext uri="{BB962C8B-B14F-4D97-AF65-F5344CB8AC3E}">
        <p14:creationId xmlns:p14="http://schemas.microsoft.com/office/powerpoint/2010/main" val="1374059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20</a:t>
            </a:fld>
            <a:endParaRPr lang="en-US"/>
          </a:p>
        </p:txBody>
      </p:sp>
    </p:spTree>
    <p:extLst>
      <p:ext uri="{BB962C8B-B14F-4D97-AF65-F5344CB8AC3E}">
        <p14:creationId xmlns:p14="http://schemas.microsoft.com/office/powerpoint/2010/main" val="4284394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21</a:t>
            </a:fld>
            <a:endParaRPr lang="en-US"/>
          </a:p>
        </p:txBody>
      </p:sp>
    </p:spTree>
    <p:extLst>
      <p:ext uri="{BB962C8B-B14F-4D97-AF65-F5344CB8AC3E}">
        <p14:creationId xmlns:p14="http://schemas.microsoft.com/office/powerpoint/2010/main" val="295880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22</a:t>
            </a:fld>
            <a:endParaRPr lang="en-US"/>
          </a:p>
        </p:txBody>
      </p:sp>
    </p:spTree>
    <p:extLst>
      <p:ext uri="{BB962C8B-B14F-4D97-AF65-F5344CB8AC3E}">
        <p14:creationId xmlns:p14="http://schemas.microsoft.com/office/powerpoint/2010/main" val="2588084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23</a:t>
            </a:fld>
            <a:endParaRPr lang="en-US"/>
          </a:p>
        </p:txBody>
      </p:sp>
    </p:spTree>
    <p:extLst>
      <p:ext uri="{BB962C8B-B14F-4D97-AF65-F5344CB8AC3E}">
        <p14:creationId xmlns:p14="http://schemas.microsoft.com/office/powerpoint/2010/main" val="1254907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24</a:t>
            </a:fld>
            <a:endParaRPr lang="en-US"/>
          </a:p>
        </p:txBody>
      </p:sp>
    </p:spTree>
    <p:extLst>
      <p:ext uri="{BB962C8B-B14F-4D97-AF65-F5344CB8AC3E}">
        <p14:creationId xmlns:p14="http://schemas.microsoft.com/office/powerpoint/2010/main" val="4256274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25</a:t>
            </a:fld>
            <a:endParaRPr lang="en-US"/>
          </a:p>
        </p:txBody>
      </p:sp>
    </p:spTree>
    <p:extLst>
      <p:ext uri="{BB962C8B-B14F-4D97-AF65-F5344CB8AC3E}">
        <p14:creationId xmlns:p14="http://schemas.microsoft.com/office/powerpoint/2010/main" val="35647704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26</a:t>
            </a:fld>
            <a:endParaRPr lang="en-US"/>
          </a:p>
        </p:txBody>
      </p:sp>
    </p:spTree>
    <p:extLst>
      <p:ext uri="{BB962C8B-B14F-4D97-AF65-F5344CB8AC3E}">
        <p14:creationId xmlns:p14="http://schemas.microsoft.com/office/powerpoint/2010/main" val="3691879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27</a:t>
            </a:fld>
            <a:endParaRPr lang="en-US"/>
          </a:p>
        </p:txBody>
      </p:sp>
    </p:spTree>
    <p:extLst>
      <p:ext uri="{BB962C8B-B14F-4D97-AF65-F5344CB8AC3E}">
        <p14:creationId xmlns:p14="http://schemas.microsoft.com/office/powerpoint/2010/main" val="29539739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28</a:t>
            </a:fld>
            <a:endParaRPr lang="en-US"/>
          </a:p>
        </p:txBody>
      </p:sp>
    </p:spTree>
    <p:extLst>
      <p:ext uri="{BB962C8B-B14F-4D97-AF65-F5344CB8AC3E}">
        <p14:creationId xmlns:p14="http://schemas.microsoft.com/office/powerpoint/2010/main" val="38354464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29</a:t>
            </a:fld>
            <a:endParaRPr lang="en-US"/>
          </a:p>
        </p:txBody>
      </p:sp>
    </p:spTree>
    <p:extLst>
      <p:ext uri="{BB962C8B-B14F-4D97-AF65-F5344CB8AC3E}">
        <p14:creationId xmlns:p14="http://schemas.microsoft.com/office/powerpoint/2010/main" val="1437079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3</a:t>
            </a:fld>
            <a:endParaRPr lang="en-US"/>
          </a:p>
        </p:txBody>
      </p:sp>
    </p:spTree>
    <p:extLst>
      <p:ext uri="{BB962C8B-B14F-4D97-AF65-F5344CB8AC3E}">
        <p14:creationId xmlns:p14="http://schemas.microsoft.com/office/powerpoint/2010/main" val="4218978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30</a:t>
            </a:fld>
            <a:endParaRPr lang="en-US"/>
          </a:p>
        </p:txBody>
      </p:sp>
    </p:spTree>
    <p:extLst>
      <p:ext uri="{BB962C8B-B14F-4D97-AF65-F5344CB8AC3E}">
        <p14:creationId xmlns:p14="http://schemas.microsoft.com/office/powerpoint/2010/main" val="31371526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31</a:t>
            </a:fld>
            <a:endParaRPr lang="en-US"/>
          </a:p>
        </p:txBody>
      </p:sp>
    </p:spTree>
    <p:extLst>
      <p:ext uri="{BB962C8B-B14F-4D97-AF65-F5344CB8AC3E}">
        <p14:creationId xmlns:p14="http://schemas.microsoft.com/office/powerpoint/2010/main" val="493566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7188583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3791184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34</a:t>
            </a:fld>
            <a:endParaRPr lang="en-US"/>
          </a:p>
        </p:txBody>
      </p:sp>
    </p:spTree>
    <p:extLst>
      <p:ext uri="{BB962C8B-B14F-4D97-AF65-F5344CB8AC3E}">
        <p14:creationId xmlns:p14="http://schemas.microsoft.com/office/powerpoint/2010/main" val="11547026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3111447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36</a:t>
            </a:fld>
            <a:endParaRPr lang="en-US"/>
          </a:p>
        </p:txBody>
      </p:sp>
    </p:spTree>
    <p:extLst>
      <p:ext uri="{BB962C8B-B14F-4D97-AF65-F5344CB8AC3E}">
        <p14:creationId xmlns:p14="http://schemas.microsoft.com/office/powerpoint/2010/main" val="21275325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37</a:t>
            </a:fld>
            <a:endParaRPr lang="en-US"/>
          </a:p>
        </p:txBody>
      </p:sp>
    </p:spTree>
    <p:extLst>
      <p:ext uri="{BB962C8B-B14F-4D97-AF65-F5344CB8AC3E}">
        <p14:creationId xmlns:p14="http://schemas.microsoft.com/office/powerpoint/2010/main" val="841833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38</a:t>
            </a:fld>
            <a:endParaRPr lang="en-US"/>
          </a:p>
        </p:txBody>
      </p:sp>
    </p:spTree>
    <p:extLst>
      <p:ext uri="{BB962C8B-B14F-4D97-AF65-F5344CB8AC3E}">
        <p14:creationId xmlns:p14="http://schemas.microsoft.com/office/powerpoint/2010/main" val="20441752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2411003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a:t>
            </a:fld>
            <a:endParaRPr lang="en-US"/>
          </a:p>
        </p:txBody>
      </p:sp>
    </p:spTree>
    <p:extLst>
      <p:ext uri="{BB962C8B-B14F-4D97-AF65-F5344CB8AC3E}">
        <p14:creationId xmlns:p14="http://schemas.microsoft.com/office/powerpoint/2010/main" val="32196885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40</a:t>
            </a:fld>
            <a:endParaRPr lang="en-US"/>
          </a:p>
        </p:txBody>
      </p:sp>
    </p:spTree>
    <p:extLst>
      <p:ext uri="{BB962C8B-B14F-4D97-AF65-F5344CB8AC3E}">
        <p14:creationId xmlns:p14="http://schemas.microsoft.com/office/powerpoint/2010/main" val="29391590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41</a:t>
            </a:fld>
            <a:endParaRPr lang="en-US"/>
          </a:p>
        </p:txBody>
      </p:sp>
    </p:spTree>
    <p:extLst>
      <p:ext uri="{BB962C8B-B14F-4D97-AF65-F5344CB8AC3E}">
        <p14:creationId xmlns:p14="http://schemas.microsoft.com/office/powerpoint/2010/main" val="39633660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42</a:t>
            </a:fld>
            <a:endParaRPr lang="en-US"/>
          </a:p>
        </p:txBody>
      </p:sp>
    </p:spTree>
    <p:extLst>
      <p:ext uri="{BB962C8B-B14F-4D97-AF65-F5344CB8AC3E}">
        <p14:creationId xmlns:p14="http://schemas.microsoft.com/office/powerpoint/2010/main" val="4184384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43</a:t>
            </a:fld>
            <a:endParaRPr lang="en-US"/>
          </a:p>
        </p:txBody>
      </p:sp>
    </p:spTree>
    <p:extLst>
      <p:ext uri="{BB962C8B-B14F-4D97-AF65-F5344CB8AC3E}">
        <p14:creationId xmlns:p14="http://schemas.microsoft.com/office/powerpoint/2010/main" val="34353426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44</a:t>
            </a:fld>
            <a:endParaRPr lang="en-US"/>
          </a:p>
        </p:txBody>
      </p:sp>
    </p:spTree>
    <p:extLst>
      <p:ext uri="{BB962C8B-B14F-4D97-AF65-F5344CB8AC3E}">
        <p14:creationId xmlns:p14="http://schemas.microsoft.com/office/powerpoint/2010/main" val="3182117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45</a:t>
            </a:fld>
            <a:endParaRPr lang="en-US"/>
          </a:p>
        </p:txBody>
      </p:sp>
    </p:spTree>
    <p:extLst>
      <p:ext uri="{BB962C8B-B14F-4D97-AF65-F5344CB8AC3E}">
        <p14:creationId xmlns:p14="http://schemas.microsoft.com/office/powerpoint/2010/main" val="9566098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46</a:t>
            </a:fld>
            <a:endParaRPr lang="en-US"/>
          </a:p>
        </p:txBody>
      </p:sp>
    </p:spTree>
    <p:extLst>
      <p:ext uri="{BB962C8B-B14F-4D97-AF65-F5344CB8AC3E}">
        <p14:creationId xmlns:p14="http://schemas.microsoft.com/office/powerpoint/2010/main" val="36106180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47</a:t>
            </a:fld>
            <a:endParaRPr lang="en-US"/>
          </a:p>
        </p:txBody>
      </p:sp>
    </p:spTree>
    <p:extLst>
      <p:ext uri="{BB962C8B-B14F-4D97-AF65-F5344CB8AC3E}">
        <p14:creationId xmlns:p14="http://schemas.microsoft.com/office/powerpoint/2010/main" val="22830494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48</a:t>
            </a:fld>
            <a:endParaRPr lang="en-US"/>
          </a:p>
        </p:txBody>
      </p:sp>
    </p:spTree>
    <p:extLst>
      <p:ext uri="{BB962C8B-B14F-4D97-AF65-F5344CB8AC3E}">
        <p14:creationId xmlns:p14="http://schemas.microsoft.com/office/powerpoint/2010/main" val="32471193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49</a:t>
            </a:fld>
            <a:endParaRPr lang="en-US"/>
          </a:p>
        </p:txBody>
      </p:sp>
    </p:spTree>
    <p:extLst>
      <p:ext uri="{BB962C8B-B14F-4D97-AF65-F5344CB8AC3E}">
        <p14:creationId xmlns:p14="http://schemas.microsoft.com/office/powerpoint/2010/main" val="429132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5727598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50</a:t>
            </a:fld>
            <a:endParaRPr lang="en-US"/>
          </a:p>
        </p:txBody>
      </p:sp>
    </p:spTree>
    <p:extLst>
      <p:ext uri="{BB962C8B-B14F-4D97-AF65-F5344CB8AC3E}">
        <p14:creationId xmlns:p14="http://schemas.microsoft.com/office/powerpoint/2010/main" val="14144039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51</a:t>
            </a:fld>
            <a:endParaRPr lang="en-US"/>
          </a:p>
        </p:txBody>
      </p:sp>
    </p:spTree>
    <p:extLst>
      <p:ext uri="{BB962C8B-B14F-4D97-AF65-F5344CB8AC3E}">
        <p14:creationId xmlns:p14="http://schemas.microsoft.com/office/powerpoint/2010/main" val="8968749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52</a:t>
            </a:fld>
            <a:endParaRPr lang="en-US"/>
          </a:p>
        </p:txBody>
      </p:sp>
    </p:spTree>
    <p:extLst>
      <p:ext uri="{BB962C8B-B14F-4D97-AF65-F5344CB8AC3E}">
        <p14:creationId xmlns:p14="http://schemas.microsoft.com/office/powerpoint/2010/main" val="8283220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53</a:t>
            </a:fld>
            <a:endParaRPr lang="en-US"/>
          </a:p>
        </p:txBody>
      </p:sp>
    </p:spTree>
    <p:extLst>
      <p:ext uri="{BB962C8B-B14F-4D97-AF65-F5344CB8AC3E}">
        <p14:creationId xmlns:p14="http://schemas.microsoft.com/office/powerpoint/2010/main" val="35902581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54</a:t>
            </a:fld>
            <a:endParaRPr lang="en-US"/>
          </a:p>
        </p:txBody>
      </p:sp>
    </p:spTree>
    <p:extLst>
      <p:ext uri="{BB962C8B-B14F-4D97-AF65-F5344CB8AC3E}">
        <p14:creationId xmlns:p14="http://schemas.microsoft.com/office/powerpoint/2010/main" val="2774079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55</a:t>
            </a:fld>
            <a:endParaRPr lang="en-US"/>
          </a:p>
        </p:txBody>
      </p:sp>
    </p:spTree>
    <p:extLst>
      <p:ext uri="{BB962C8B-B14F-4D97-AF65-F5344CB8AC3E}">
        <p14:creationId xmlns:p14="http://schemas.microsoft.com/office/powerpoint/2010/main" val="3222923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7675BA-2A7D-4991-904C-73591D4B9EC9}" type="slidenum">
              <a:rPr lang="en-US" smtClean="0"/>
              <a:t>6</a:t>
            </a:fld>
            <a:endParaRPr lang="en-US"/>
          </a:p>
        </p:txBody>
      </p:sp>
    </p:spTree>
    <p:extLst>
      <p:ext uri="{BB962C8B-B14F-4D97-AF65-F5344CB8AC3E}">
        <p14:creationId xmlns:p14="http://schemas.microsoft.com/office/powerpoint/2010/main" val="1957097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420975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8</a:t>
            </a:fld>
            <a:endParaRPr lang="en-US"/>
          </a:p>
        </p:txBody>
      </p:sp>
    </p:spTree>
    <p:extLst>
      <p:ext uri="{BB962C8B-B14F-4D97-AF65-F5344CB8AC3E}">
        <p14:creationId xmlns:p14="http://schemas.microsoft.com/office/powerpoint/2010/main" val="2704128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of</a:t>
            </a:r>
            <a:r>
              <a:rPr lang="en-US" baseline="0" dirty="0" smtClean="0"/>
              <a:t> these projects would have a redistricting component to fully utilize the additional capacity.</a:t>
            </a:r>
            <a:endParaRPr lang="en-US" dirty="0"/>
          </a:p>
        </p:txBody>
      </p:sp>
      <p:sp>
        <p:nvSpPr>
          <p:cNvPr id="4" name="Slide Number Placeholder 3"/>
          <p:cNvSpPr>
            <a:spLocks noGrp="1"/>
          </p:cNvSpPr>
          <p:nvPr>
            <p:ph type="sldNum" sz="quarter" idx="10"/>
          </p:nvPr>
        </p:nvSpPr>
        <p:spPr/>
        <p:txBody>
          <a:bodyPr/>
          <a:lstStyle/>
          <a:p>
            <a:fld id="{E47675BA-2A7D-4991-904C-73591D4B9EC9}" type="slidenum">
              <a:rPr lang="en-US" smtClean="0"/>
              <a:t>9</a:t>
            </a:fld>
            <a:endParaRPr lang="en-US"/>
          </a:p>
        </p:txBody>
      </p:sp>
    </p:spTree>
    <p:extLst>
      <p:ext uri="{BB962C8B-B14F-4D97-AF65-F5344CB8AC3E}">
        <p14:creationId xmlns:p14="http://schemas.microsoft.com/office/powerpoint/2010/main" val="183084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E431CA8-0355-42BB-BCB5-869FF0D71215}"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4E76D-D2A7-4662-9F94-2DF2A99C5444}"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741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4E76D-D2A7-4662-9F94-2DF2A99C5444}" type="slidenum">
              <a:rPr lang="en-US" smtClean="0"/>
              <a:t>‹#›</a:t>
            </a:fld>
            <a:endParaRPr lang="en-US"/>
          </a:p>
        </p:txBody>
      </p:sp>
    </p:spTree>
    <p:extLst>
      <p:ext uri="{BB962C8B-B14F-4D97-AF65-F5344CB8AC3E}">
        <p14:creationId xmlns:p14="http://schemas.microsoft.com/office/powerpoint/2010/main" val="262504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4E76D-D2A7-4662-9F94-2DF2A99C5444}" type="slidenum">
              <a:rPr lang="en-US" smtClean="0"/>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8449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000000">
                  <a:lumMod val="90000"/>
                  <a:lumOff val="10000"/>
                </a:srgb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34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000000">
                  <a:lumMod val="90000"/>
                  <a:lumOff val="10000"/>
                </a:srgb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spTree>
    <p:extLst>
      <p:ext uri="{BB962C8B-B14F-4D97-AF65-F5344CB8AC3E}">
        <p14:creationId xmlns:p14="http://schemas.microsoft.com/office/powerpoint/2010/main" val="228459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000000">
                  <a:lumMod val="90000"/>
                  <a:lumOff val="10000"/>
                </a:srgb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4080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000000">
                  <a:lumMod val="90000"/>
                  <a:lumOff val="10000"/>
                </a:srgb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spTree>
    <p:extLst>
      <p:ext uri="{BB962C8B-B14F-4D97-AF65-F5344CB8AC3E}">
        <p14:creationId xmlns:p14="http://schemas.microsoft.com/office/powerpoint/2010/main" val="3771494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000000">
                  <a:lumMod val="90000"/>
                  <a:lumOff val="10000"/>
                </a:srgbClr>
              </a:solidFill>
            </a:endParaRPr>
          </a:p>
        </p:txBody>
      </p:sp>
      <p:sp>
        <p:nvSpPr>
          <p:cNvPr id="9" name="Slide Number Placeholder 8"/>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spTree>
    <p:extLst>
      <p:ext uri="{BB962C8B-B14F-4D97-AF65-F5344CB8AC3E}">
        <p14:creationId xmlns:p14="http://schemas.microsoft.com/office/powerpoint/2010/main" val="1344538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000000">
                  <a:lumMod val="90000"/>
                  <a:lumOff val="10000"/>
                </a:srgbClr>
              </a:solidFill>
            </a:endParaRPr>
          </a:p>
        </p:txBody>
      </p:sp>
      <p:sp>
        <p:nvSpPr>
          <p:cNvPr id="5" name="Slide Number Placeholder 4"/>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spTree>
    <p:extLst>
      <p:ext uri="{BB962C8B-B14F-4D97-AF65-F5344CB8AC3E}">
        <p14:creationId xmlns:p14="http://schemas.microsoft.com/office/powerpoint/2010/main" val="2814566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000000">
                  <a:lumMod val="90000"/>
                  <a:lumOff val="10000"/>
                </a:srgbClr>
              </a:solidFill>
            </a:endParaRPr>
          </a:p>
        </p:txBody>
      </p:sp>
      <p:sp>
        <p:nvSpPr>
          <p:cNvPr id="4" name="Slide Number Placeholder 3"/>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spTree>
    <p:extLst>
      <p:ext uri="{BB962C8B-B14F-4D97-AF65-F5344CB8AC3E}">
        <p14:creationId xmlns:p14="http://schemas.microsoft.com/office/powerpoint/2010/main" val="272144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000000">
                  <a:lumMod val="90000"/>
                  <a:lumOff val="10000"/>
                </a:srgb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spTree>
    <p:extLst>
      <p:ext uri="{BB962C8B-B14F-4D97-AF65-F5344CB8AC3E}">
        <p14:creationId xmlns:p14="http://schemas.microsoft.com/office/powerpoint/2010/main" val="1817617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4E76D-D2A7-4662-9F94-2DF2A99C5444}" type="slidenum">
              <a:rPr lang="en-US" smtClean="0"/>
              <a:t>‹#›</a:t>
            </a:fld>
            <a:endParaRPr lang="en-US"/>
          </a:p>
        </p:txBody>
      </p:sp>
    </p:spTree>
    <p:extLst>
      <p:ext uri="{BB962C8B-B14F-4D97-AF65-F5344CB8AC3E}">
        <p14:creationId xmlns:p14="http://schemas.microsoft.com/office/powerpoint/2010/main" val="975042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000000">
                  <a:lumMod val="90000"/>
                  <a:lumOff val="10000"/>
                </a:srgb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5304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000000">
                  <a:lumMod val="90000"/>
                  <a:lumOff val="10000"/>
                </a:srgb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spTree>
    <p:extLst>
      <p:ext uri="{BB962C8B-B14F-4D97-AF65-F5344CB8AC3E}">
        <p14:creationId xmlns:p14="http://schemas.microsoft.com/office/powerpoint/2010/main" val="31814791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000000">
                  <a:lumMod val="90000"/>
                  <a:lumOff val="10000"/>
                </a:srgb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29797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514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2911809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850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6" name="Footer Placeholder 5"/>
          <p:cNvSpPr>
            <a:spLocks noGrp="1"/>
          </p:cNvSpPr>
          <p:nvPr>
            <p:ph type="ftr" sz="quarter" idx="11"/>
          </p:nvPr>
        </p:nvSpPr>
        <p:spPr/>
        <p:txBody>
          <a:bodyPr/>
          <a:lstStyle/>
          <a:p>
            <a:endParaRPr lang="en-US">
              <a:solidFill>
                <a:prstClr val="black">
                  <a:lumMod val="90000"/>
                  <a:lumOff val="10000"/>
                </a:prst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1297628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8" name="Footer Placeholder 7"/>
          <p:cNvSpPr>
            <a:spLocks noGrp="1"/>
          </p:cNvSpPr>
          <p:nvPr>
            <p:ph type="ftr" sz="quarter" idx="11"/>
          </p:nvPr>
        </p:nvSpPr>
        <p:spPr/>
        <p:txBody>
          <a:bodyPr/>
          <a:lstStyle/>
          <a:p>
            <a:endParaRPr lang="en-US">
              <a:solidFill>
                <a:prstClr val="black">
                  <a:lumMod val="90000"/>
                  <a:lumOff val="10000"/>
                </a:prstClr>
              </a:solidFill>
            </a:endParaRPr>
          </a:p>
        </p:txBody>
      </p:sp>
      <p:sp>
        <p:nvSpPr>
          <p:cNvPr id="9" name="Slide Number Placeholder 8"/>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3313700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4" name="Footer Placeholder 3"/>
          <p:cNvSpPr>
            <a:spLocks noGrp="1"/>
          </p:cNvSpPr>
          <p:nvPr>
            <p:ph type="ftr" sz="quarter" idx="11"/>
          </p:nvPr>
        </p:nvSpPr>
        <p:spPr/>
        <p:txBody>
          <a:bodyPr/>
          <a:lstStyle/>
          <a:p>
            <a:endParaRPr lang="en-US">
              <a:solidFill>
                <a:prstClr val="black">
                  <a:lumMod val="90000"/>
                  <a:lumOff val="10000"/>
                </a:prstClr>
              </a:solidFill>
            </a:endParaRPr>
          </a:p>
        </p:txBody>
      </p:sp>
      <p:sp>
        <p:nvSpPr>
          <p:cNvPr id="5" name="Slide Number Placeholder 4"/>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8608046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3" name="Footer Placeholder 2"/>
          <p:cNvSpPr>
            <a:spLocks noGrp="1"/>
          </p:cNvSpPr>
          <p:nvPr>
            <p:ph type="ftr" sz="quarter" idx="11"/>
          </p:nvPr>
        </p:nvSpPr>
        <p:spPr/>
        <p:txBody>
          <a:bodyPr/>
          <a:lstStyle/>
          <a:p>
            <a:endParaRPr lang="en-US">
              <a:solidFill>
                <a:prstClr val="black">
                  <a:lumMod val="90000"/>
                  <a:lumOff val="10000"/>
                </a:prstClr>
              </a:solidFill>
            </a:endParaRPr>
          </a:p>
        </p:txBody>
      </p:sp>
      <p:sp>
        <p:nvSpPr>
          <p:cNvPr id="4" name="Slide Number Placeholder 3"/>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371244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431CA8-0355-42BB-BCB5-869FF0D71215}"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4E76D-D2A7-4662-9F94-2DF2A99C5444}"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55792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6" name="Footer Placeholder 5"/>
          <p:cNvSpPr>
            <a:spLocks noGrp="1"/>
          </p:cNvSpPr>
          <p:nvPr>
            <p:ph type="ftr" sz="quarter" idx="11"/>
          </p:nvPr>
        </p:nvSpPr>
        <p:spPr/>
        <p:txBody>
          <a:bodyPr/>
          <a:lstStyle/>
          <a:p>
            <a:endParaRPr lang="en-US">
              <a:solidFill>
                <a:prstClr val="black">
                  <a:lumMod val="90000"/>
                  <a:lumOff val="10000"/>
                </a:prst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1267264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6" name="Footer Placeholder 5"/>
          <p:cNvSpPr>
            <a:spLocks noGrp="1"/>
          </p:cNvSpPr>
          <p:nvPr>
            <p:ph type="ftr" sz="quarter" idx="11"/>
          </p:nvPr>
        </p:nvSpPr>
        <p:spPr/>
        <p:txBody>
          <a:bodyPr/>
          <a:lstStyle/>
          <a:p>
            <a:endParaRPr lang="en-US">
              <a:solidFill>
                <a:prstClr val="black">
                  <a:lumMod val="90000"/>
                  <a:lumOff val="10000"/>
                </a:prst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0311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33266309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9724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30109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2126060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00880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6" name="Footer Placeholder 5"/>
          <p:cNvSpPr>
            <a:spLocks noGrp="1"/>
          </p:cNvSpPr>
          <p:nvPr>
            <p:ph type="ftr" sz="quarter" idx="11"/>
          </p:nvPr>
        </p:nvSpPr>
        <p:spPr/>
        <p:txBody>
          <a:bodyPr/>
          <a:lstStyle/>
          <a:p>
            <a:endParaRPr lang="en-US">
              <a:solidFill>
                <a:prstClr val="black">
                  <a:lumMod val="90000"/>
                  <a:lumOff val="10000"/>
                </a:prst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3210020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8" name="Footer Placeholder 7"/>
          <p:cNvSpPr>
            <a:spLocks noGrp="1"/>
          </p:cNvSpPr>
          <p:nvPr>
            <p:ph type="ftr" sz="quarter" idx="11"/>
          </p:nvPr>
        </p:nvSpPr>
        <p:spPr/>
        <p:txBody>
          <a:bodyPr/>
          <a:lstStyle/>
          <a:p>
            <a:endParaRPr lang="en-US">
              <a:solidFill>
                <a:prstClr val="black">
                  <a:lumMod val="90000"/>
                  <a:lumOff val="10000"/>
                </a:prstClr>
              </a:solidFill>
            </a:endParaRPr>
          </a:p>
        </p:txBody>
      </p:sp>
      <p:sp>
        <p:nvSpPr>
          <p:cNvPr id="9" name="Slide Number Placeholder 8"/>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25960752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4" name="Footer Placeholder 3"/>
          <p:cNvSpPr>
            <a:spLocks noGrp="1"/>
          </p:cNvSpPr>
          <p:nvPr>
            <p:ph type="ftr" sz="quarter" idx="11"/>
          </p:nvPr>
        </p:nvSpPr>
        <p:spPr/>
        <p:txBody>
          <a:bodyPr/>
          <a:lstStyle/>
          <a:p>
            <a:endParaRPr lang="en-US">
              <a:solidFill>
                <a:prstClr val="black">
                  <a:lumMod val="90000"/>
                  <a:lumOff val="10000"/>
                </a:prstClr>
              </a:solidFill>
            </a:endParaRPr>
          </a:p>
        </p:txBody>
      </p:sp>
      <p:sp>
        <p:nvSpPr>
          <p:cNvPr id="5" name="Slide Number Placeholder 4"/>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49477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431CA8-0355-42BB-BCB5-869FF0D71215}" type="datetimeFigureOut">
              <a:rPr lang="en-US" smtClean="0"/>
              <a:t>10/22/2015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44E76D-D2A7-4662-9F94-2DF2A99C5444}" type="slidenum">
              <a:rPr lang="en-US" smtClean="0"/>
              <a:t>‹#›</a:t>
            </a:fld>
            <a:endParaRPr lang="en-US"/>
          </a:p>
        </p:txBody>
      </p:sp>
    </p:spTree>
    <p:extLst>
      <p:ext uri="{BB962C8B-B14F-4D97-AF65-F5344CB8AC3E}">
        <p14:creationId xmlns:p14="http://schemas.microsoft.com/office/powerpoint/2010/main" val="2785818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3" name="Footer Placeholder 2"/>
          <p:cNvSpPr>
            <a:spLocks noGrp="1"/>
          </p:cNvSpPr>
          <p:nvPr>
            <p:ph type="ftr" sz="quarter" idx="11"/>
          </p:nvPr>
        </p:nvSpPr>
        <p:spPr/>
        <p:txBody>
          <a:bodyPr/>
          <a:lstStyle/>
          <a:p>
            <a:endParaRPr lang="en-US">
              <a:solidFill>
                <a:prstClr val="black">
                  <a:lumMod val="90000"/>
                  <a:lumOff val="10000"/>
                </a:prstClr>
              </a:solidFill>
            </a:endParaRPr>
          </a:p>
        </p:txBody>
      </p:sp>
      <p:sp>
        <p:nvSpPr>
          <p:cNvPr id="4" name="Slide Number Placeholder 3"/>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41112299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6" name="Footer Placeholder 5"/>
          <p:cNvSpPr>
            <a:spLocks noGrp="1"/>
          </p:cNvSpPr>
          <p:nvPr>
            <p:ph type="ftr" sz="quarter" idx="11"/>
          </p:nvPr>
        </p:nvSpPr>
        <p:spPr/>
        <p:txBody>
          <a:bodyPr/>
          <a:lstStyle/>
          <a:p>
            <a:endParaRPr lang="en-US">
              <a:solidFill>
                <a:prstClr val="black">
                  <a:lumMod val="90000"/>
                  <a:lumOff val="10000"/>
                </a:prst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27026165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6" name="Footer Placeholder 5"/>
          <p:cNvSpPr>
            <a:spLocks noGrp="1"/>
          </p:cNvSpPr>
          <p:nvPr>
            <p:ph type="ftr" sz="quarter" idx="11"/>
          </p:nvPr>
        </p:nvSpPr>
        <p:spPr/>
        <p:txBody>
          <a:bodyPr/>
          <a:lstStyle/>
          <a:p>
            <a:endParaRPr lang="en-US">
              <a:solidFill>
                <a:prstClr val="black">
                  <a:lumMod val="90000"/>
                  <a:lumOff val="10000"/>
                </a:prstClr>
              </a:solidFill>
            </a:endParaRPr>
          </a:p>
        </p:txBody>
      </p:sp>
      <p:sp>
        <p:nvSpPr>
          <p:cNvPr id="7" name="Slide Number Placeholder 6"/>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26535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spTree>
    <p:extLst>
      <p:ext uri="{BB962C8B-B14F-4D97-AF65-F5344CB8AC3E}">
        <p14:creationId xmlns:p14="http://schemas.microsoft.com/office/powerpoint/2010/main" val="13483020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11"/>
          </p:nvPr>
        </p:nvSpPr>
        <p:spPr/>
        <p:txBody>
          <a:bodyPr/>
          <a:lstStyle/>
          <a:p>
            <a:endParaRPr lang="en-US">
              <a:solidFill>
                <a:prstClr val="black">
                  <a:lumMod val="90000"/>
                  <a:lumOff val="10000"/>
                </a:prstClr>
              </a:solidFill>
            </a:endParaRPr>
          </a:p>
        </p:txBody>
      </p:sp>
      <p:sp>
        <p:nvSpPr>
          <p:cNvPr id="6" name="Slide Number Placeholder 5"/>
          <p:cNvSpPr>
            <a:spLocks noGrp="1"/>
          </p:cNvSpPr>
          <p:nvPr>
            <p:ph type="sldNum" sz="quarter" idx="12"/>
          </p:nvPr>
        </p:nvSpPr>
        <p:spPr/>
        <p:txBody>
          <a:body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0464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431CA8-0355-42BB-BCB5-869FF0D71215}" type="datetimeFigureOut">
              <a:rPr lang="en-US" smtClean="0"/>
              <a:t>10/22/2015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44E76D-D2A7-4662-9F94-2DF2A99C5444}" type="slidenum">
              <a:rPr lang="en-US" smtClean="0"/>
              <a:t>‹#›</a:t>
            </a:fld>
            <a:endParaRPr lang="en-US"/>
          </a:p>
        </p:txBody>
      </p:sp>
    </p:spTree>
    <p:extLst>
      <p:ext uri="{BB962C8B-B14F-4D97-AF65-F5344CB8AC3E}">
        <p14:creationId xmlns:p14="http://schemas.microsoft.com/office/powerpoint/2010/main" val="1145861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431CA8-0355-42BB-BCB5-869FF0D71215}" type="datetimeFigureOut">
              <a:rPr lang="en-US" smtClean="0"/>
              <a:t>10/22/2015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44E76D-D2A7-4662-9F94-2DF2A99C5444}" type="slidenum">
              <a:rPr lang="en-US" smtClean="0"/>
              <a:t>‹#›</a:t>
            </a:fld>
            <a:endParaRPr lang="en-US"/>
          </a:p>
        </p:txBody>
      </p:sp>
    </p:spTree>
    <p:extLst>
      <p:ext uri="{BB962C8B-B14F-4D97-AF65-F5344CB8AC3E}">
        <p14:creationId xmlns:p14="http://schemas.microsoft.com/office/powerpoint/2010/main" val="4263464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431CA8-0355-42BB-BCB5-869FF0D71215}" type="datetimeFigureOut">
              <a:rPr lang="en-US" smtClean="0"/>
              <a:t>10/22/2015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44E76D-D2A7-4662-9F94-2DF2A99C5444}" type="slidenum">
              <a:rPr lang="en-US" smtClean="0"/>
              <a:t>‹#›</a:t>
            </a:fld>
            <a:endParaRPr lang="en-US"/>
          </a:p>
        </p:txBody>
      </p:sp>
    </p:spTree>
    <p:extLst>
      <p:ext uri="{BB962C8B-B14F-4D97-AF65-F5344CB8AC3E}">
        <p14:creationId xmlns:p14="http://schemas.microsoft.com/office/powerpoint/2010/main" val="1668961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t>10/22/2015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44E76D-D2A7-4662-9F94-2DF2A99C5444}" type="slidenum">
              <a:rPr lang="en-US" smtClean="0"/>
              <a:t>‹#›</a:t>
            </a:fld>
            <a:endParaRPr lang="en-US"/>
          </a:p>
        </p:txBody>
      </p:sp>
    </p:spTree>
    <p:extLst>
      <p:ext uri="{BB962C8B-B14F-4D97-AF65-F5344CB8AC3E}">
        <p14:creationId xmlns:p14="http://schemas.microsoft.com/office/powerpoint/2010/main" val="56542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31CA8-0355-42BB-BCB5-869FF0D71215}" type="datetimeFigureOut">
              <a:rPr lang="en-US" smtClean="0"/>
              <a:t>10/22/2015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44E76D-D2A7-4662-9F94-2DF2A99C5444}" type="slidenum">
              <a:rPr lang="en-US" smtClean="0"/>
              <a:t>‹#›</a:t>
            </a:fld>
            <a:endParaRPr lang="en-US"/>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5439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EE431CA8-0355-42BB-BCB5-869FF0D71215}" type="datetimeFigureOut">
              <a:rPr lang="en-US" smtClean="0"/>
              <a:t>10/22/2015</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F544E76D-D2A7-4662-9F94-2DF2A99C5444}" type="slidenum">
              <a:rPr lang="en-US" smtClean="0"/>
              <a:t>‹#›</a:t>
            </a:fld>
            <a:endParaRPr lang="en-US"/>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842354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b="0" i="0" u="none"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EE431CA8-0355-42BB-BCB5-869FF0D71215}" type="datetimeFigureOut">
              <a:rPr lang="en-US" smtClean="0">
                <a:solidFill>
                  <a:srgbClr val="000000">
                    <a:lumMod val="90000"/>
                    <a:lumOff val="10000"/>
                  </a:srgbClr>
                </a:solidFill>
              </a:rPr>
              <a:pPr/>
              <a:t>10/22/2015</a:t>
            </a:fld>
            <a:endParaRPr lang="en-US">
              <a:solidFill>
                <a:srgbClr val="000000">
                  <a:lumMod val="90000"/>
                  <a:lumOff val="10000"/>
                </a:srgbClr>
              </a:solidFill>
            </a:endParaRP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solidFill>
                <a:srgbClr val="000000">
                  <a:lumMod val="90000"/>
                  <a:lumOff val="10000"/>
                </a:srgbClr>
              </a:solidFill>
            </a:endParaRP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F544E76D-D2A7-4662-9F94-2DF2A99C5444}" type="slidenum">
              <a:rPr lang="en-US" smtClean="0">
                <a:solidFill>
                  <a:srgbClr val="000000">
                    <a:lumMod val="90000"/>
                    <a:lumOff val="10000"/>
                  </a:srgbClr>
                </a:solidFill>
              </a:rPr>
              <a:pPr/>
              <a:t>‹#›</a:t>
            </a:fld>
            <a:endParaRPr lang="en-US">
              <a:solidFill>
                <a:srgbClr val="000000">
                  <a:lumMod val="90000"/>
                  <a:lumOff val="10000"/>
                </a:srgbClr>
              </a:solidFill>
            </a:endParaRPr>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685372"/>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b="0" i="0" u="none"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solidFill>
                <a:prstClr val="black">
                  <a:lumMod val="90000"/>
                  <a:lumOff val="10000"/>
                </a:prstClr>
              </a:solidFill>
            </a:endParaRP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841929"/>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b="0" i="0" u="none"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EE431CA8-0355-42BB-BCB5-869FF0D71215}" type="datetimeFigureOut">
              <a:rPr lang="en-US" smtClean="0">
                <a:solidFill>
                  <a:prstClr val="black">
                    <a:lumMod val="90000"/>
                    <a:lumOff val="10000"/>
                  </a:prstClr>
                </a:solidFill>
              </a:rPr>
              <a:pPr/>
              <a:t>10/22/2015</a:t>
            </a:fld>
            <a:endParaRPr lang="en-US">
              <a:solidFill>
                <a:prstClr val="black">
                  <a:lumMod val="90000"/>
                  <a:lumOff val="10000"/>
                </a:prstClr>
              </a:solidFill>
            </a:endParaRP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solidFill>
                <a:prstClr val="black">
                  <a:lumMod val="90000"/>
                  <a:lumOff val="10000"/>
                </a:prstClr>
              </a:solidFill>
            </a:endParaRP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F544E76D-D2A7-4662-9F94-2DF2A99C5444}" type="slidenum">
              <a:rPr lang="en-US" smtClean="0">
                <a:solidFill>
                  <a:prstClr val="black">
                    <a:lumMod val="90000"/>
                    <a:lumOff val="10000"/>
                  </a:prstClr>
                </a:solidFill>
              </a:rPr>
              <a:pPr/>
              <a:t>‹#›</a:t>
            </a:fld>
            <a:endParaRPr lang="en-US">
              <a:solidFill>
                <a:prstClr val="black">
                  <a:lumMod val="90000"/>
                  <a:lumOff val="10000"/>
                </a:prstClr>
              </a:solidFill>
            </a:endParaRPr>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5830465"/>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b="0" i="0" u="none"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chart" Target="../charts/chart3.xml"/></Relationships>
</file>

<file path=ppt/slides/_rels/slide4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Redistricting Advisory Committee 2015</a:t>
            </a:r>
            <a:endParaRPr lang="en-US" dirty="0"/>
          </a:p>
        </p:txBody>
      </p:sp>
      <p:sp>
        <p:nvSpPr>
          <p:cNvPr id="3" name="Subtitle 2"/>
          <p:cNvSpPr>
            <a:spLocks noGrp="1"/>
          </p:cNvSpPr>
          <p:nvPr>
            <p:ph type="subTitle" idx="1"/>
          </p:nvPr>
        </p:nvSpPr>
        <p:spPr/>
        <p:txBody>
          <a:bodyPr/>
          <a:lstStyle/>
          <a:p>
            <a:r>
              <a:rPr lang="en-US" dirty="0" smtClean="0"/>
              <a:t>October 22, 2015</a:t>
            </a:r>
          </a:p>
          <a:p>
            <a:r>
              <a:rPr lang="en-US" dirty="0" smtClean="0"/>
              <a:t>Superintendent Recommendation</a:t>
            </a:r>
            <a:endParaRPr lang="en-US" dirty="0"/>
          </a:p>
        </p:txBody>
      </p:sp>
      <p:pic>
        <p:nvPicPr>
          <p:cNvPr id="1026" name="Picture 2" descr="http://www.cvillepedia.org/mediawiki/images/thumb/ACPS-logo2009.jpg/300px-ACPS-logo20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 y="5948104"/>
            <a:ext cx="1201033" cy="604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4286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lvl="0" algn="just"/>
            <a:r>
              <a:rPr lang="en-US" dirty="0" smtClean="0"/>
              <a:t>Other notes from School Board approved scope:</a:t>
            </a:r>
          </a:p>
          <a:p>
            <a:pPr marL="0" indent="0" algn="just">
              <a:buNone/>
            </a:pPr>
            <a:endParaRPr lang="en-US" dirty="0"/>
          </a:p>
          <a:p>
            <a:pPr marL="0" indent="0" algn="just">
              <a:buNone/>
            </a:pPr>
            <a:r>
              <a:rPr lang="en-US" dirty="0" smtClean="0"/>
              <a:t>The </a:t>
            </a:r>
            <a:r>
              <a:rPr lang="en-US" dirty="0"/>
              <a:t>following items may be a byproduct of the above mentioned objectives, but will not be the primary </a:t>
            </a:r>
            <a:r>
              <a:rPr lang="en-US" dirty="0" smtClean="0"/>
              <a:t>focus:</a:t>
            </a:r>
          </a:p>
          <a:p>
            <a:pPr marL="0" indent="0" algn="just">
              <a:buNone/>
            </a:pPr>
            <a:endParaRPr lang="en-US" dirty="0" smtClean="0"/>
          </a:p>
          <a:p>
            <a:pPr lvl="2" algn="just">
              <a:buFont typeface="Arial" panose="020B0604020202020204" pitchFamily="34" charset="0"/>
              <a:buChar char="•"/>
            </a:pPr>
            <a:r>
              <a:rPr lang="en-US" sz="2000" dirty="0" smtClean="0"/>
              <a:t>Potential </a:t>
            </a:r>
            <a:r>
              <a:rPr lang="en-US" sz="2000" dirty="0"/>
              <a:t>reductions in numbers of students subject to split </a:t>
            </a:r>
            <a:r>
              <a:rPr lang="en-US" sz="2000" dirty="0" smtClean="0"/>
              <a:t>feeders</a:t>
            </a:r>
          </a:p>
          <a:p>
            <a:pPr lvl="2" algn="just">
              <a:buFont typeface="Arial" panose="020B0604020202020204" pitchFamily="34" charset="0"/>
              <a:buChar char="•"/>
            </a:pPr>
            <a:endParaRPr lang="en-US" sz="2000" dirty="0"/>
          </a:p>
          <a:p>
            <a:pPr lvl="2" algn="just">
              <a:buFont typeface="Arial" panose="020B0604020202020204" pitchFamily="34" charset="0"/>
              <a:buChar char="•"/>
            </a:pPr>
            <a:r>
              <a:rPr lang="en-US" sz="2000" dirty="0" smtClean="0"/>
              <a:t>Creating </a:t>
            </a:r>
            <a:r>
              <a:rPr lang="en-US" sz="2000" dirty="0"/>
              <a:t>more balanced demographics between </a:t>
            </a:r>
            <a:r>
              <a:rPr lang="en-US" sz="2000" dirty="0" smtClean="0"/>
              <a:t>schools</a:t>
            </a:r>
            <a:endParaRPr lang="en-US" sz="2000" dirty="0"/>
          </a:p>
        </p:txBody>
      </p:sp>
    </p:spTree>
    <p:extLst>
      <p:ext uri="{BB962C8B-B14F-4D97-AF65-F5344CB8AC3E}">
        <p14:creationId xmlns:p14="http://schemas.microsoft.com/office/powerpoint/2010/main" val="5094941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noGrp="1"/>
          </p:cNvGraphicFramePr>
          <p:nvPr>
            <p:ph idx="1"/>
            <p:extLst>
              <p:ext uri="{D42A27DB-BD31-4B8C-83A1-F6EECF244321}">
                <p14:modId xmlns:p14="http://schemas.microsoft.com/office/powerpoint/2010/main" val="4119159419"/>
              </p:ext>
            </p:extLst>
          </p:nvPr>
        </p:nvGraphicFramePr>
        <p:xfrm>
          <a:off x="429646" y="2015164"/>
          <a:ext cx="8356447" cy="2252049"/>
        </p:xfrm>
        <a:graphic>
          <a:graphicData uri="http://schemas.openxmlformats.org/drawingml/2006/table">
            <a:tbl>
              <a:tblPr firstCol="1" bandRow="1">
                <a:tableStyleId>{21E4AEA4-8DFA-4A89-87EB-49C32662AFE0}</a:tableStyleId>
              </a:tblPr>
              <a:tblGrid>
                <a:gridCol w="1712663"/>
                <a:gridCol w="984068"/>
                <a:gridCol w="943286"/>
                <a:gridCol w="943286"/>
                <a:gridCol w="943286"/>
                <a:gridCol w="943286"/>
                <a:gridCol w="943286"/>
                <a:gridCol w="943286"/>
              </a:tblGrid>
              <a:tr h="222939">
                <a:tc rowSpan="2">
                  <a:txBody>
                    <a:bodyPr/>
                    <a:lstStyle/>
                    <a:p>
                      <a:pPr algn="ctr"/>
                      <a:r>
                        <a:rPr lang="en-US" sz="1500" b="1" dirty="0" smtClean="0">
                          <a:solidFill>
                            <a:schemeClr val="bg1"/>
                          </a:solidFill>
                        </a:rPr>
                        <a:t>High School</a:t>
                      </a:r>
                      <a:endParaRPr lang="en-US" sz="1500" b="1" dirty="0">
                        <a:solidFill>
                          <a:schemeClr val="bg1"/>
                        </a:solidFill>
                      </a:endParaRPr>
                    </a:p>
                  </a:txBody>
                  <a:tcPr anchor="ctr"/>
                </a:tc>
                <a:tc rowSpan="2">
                  <a:txBody>
                    <a:bodyPr/>
                    <a:lstStyle/>
                    <a:p>
                      <a:pPr algn="ctr"/>
                      <a:r>
                        <a:rPr lang="en-US" sz="1500" b="1" dirty="0" smtClean="0">
                          <a:solidFill>
                            <a:schemeClr val="bg1"/>
                          </a:solidFill>
                        </a:rPr>
                        <a:t>Building Capacity</a:t>
                      </a:r>
                      <a:endParaRPr lang="en-US" sz="1500" b="1" dirty="0">
                        <a:solidFill>
                          <a:schemeClr val="bg1"/>
                        </a:solidFill>
                      </a:endParaRPr>
                    </a:p>
                  </a:txBody>
                  <a:tcPr anchor="ctr">
                    <a:solidFill>
                      <a:schemeClr val="accent2"/>
                    </a:solidFill>
                  </a:tcPr>
                </a:tc>
                <a:tc gridSpan="6">
                  <a:txBody>
                    <a:bodyPr/>
                    <a:lstStyle/>
                    <a:p>
                      <a:pPr algn="ctr"/>
                      <a:r>
                        <a:rPr lang="en-US" sz="1500" b="1" dirty="0" smtClean="0">
                          <a:solidFill>
                            <a:schemeClr val="bg1"/>
                          </a:solidFill>
                        </a:rPr>
                        <a:t>Enrollment (Current +Projections*)</a:t>
                      </a:r>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r>
              <a:tr h="206418">
                <a:tc vMerge="1">
                  <a:txBody>
                    <a:bodyPr/>
                    <a:lstStyle/>
                    <a:p>
                      <a:pPr algn="ctr"/>
                      <a:endParaRPr lang="en-US" sz="1600" dirty="0"/>
                    </a:p>
                  </a:txBody>
                  <a:tcPr anchor="ctr"/>
                </a:tc>
                <a:tc vMerge="1">
                  <a:txBody>
                    <a:bodyPr/>
                    <a:lstStyle/>
                    <a:p>
                      <a:pPr algn="ctr"/>
                      <a:endParaRPr lang="en-US" sz="1600" dirty="0"/>
                    </a:p>
                  </a:txBody>
                  <a:tcPr anchor="ctr"/>
                </a:tc>
                <a:tc>
                  <a:txBody>
                    <a:bodyPr/>
                    <a:lstStyle/>
                    <a:p>
                      <a:pPr algn="ctr"/>
                      <a:r>
                        <a:rPr lang="en-US" sz="1500" b="1" dirty="0" smtClean="0">
                          <a:solidFill>
                            <a:schemeClr val="bg1"/>
                          </a:solidFill>
                        </a:rPr>
                        <a:t>9/1/15</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2016/17</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2017/18</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2018/19</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2019/20</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2020/21</a:t>
                      </a:r>
                      <a:endParaRPr lang="en-US" sz="1500" b="1" dirty="0">
                        <a:solidFill>
                          <a:schemeClr val="bg1"/>
                        </a:solidFill>
                      </a:endParaRPr>
                    </a:p>
                  </a:txBody>
                  <a:tcPr anchor="ctr">
                    <a:solidFill>
                      <a:schemeClr val="accent2"/>
                    </a:solidFill>
                  </a:tcPr>
                </a:tc>
              </a:tr>
              <a:tr h="537323">
                <a:tc>
                  <a:txBody>
                    <a:bodyPr/>
                    <a:lstStyle/>
                    <a:p>
                      <a:r>
                        <a:rPr lang="en-US" sz="1500" dirty="0" smtClean="0"/>
                        <a:t>Albemarle </a:t>
                      </a:r>
                      <a:endParaRPr lang="en-US" sz="1500" dirty="0"/>
                    </a:p>
                  </a:txBody>
                  <a:tcPr anchor="ctr"/>
                </a:tc>
                <a:tc>
                  <a:txBody>
                    <a:bodyPr/>
                    <a:lstStyle/>
                    <a:p>
                      <a:pPr algn="ctr"/>
                      <a:r>
                        <a:rPr lang="en-US" sz="1500" dirty="0" smtClean="0"/>
                        <a:t>1819</a:t>
                      </a:r>
                    </a:p>
                  </a:txBody>
                  <a:tcPr anchor="ctr"/>
                </a:tc>
                <a:tc>
                  <a:txBody>
                    <a:bodyPr/>
                    <a:lstStyle/>
                    <a:p>
                      <a:pPr algn="ctr"/>
                      <a:r>
                        <a:rPr lang="en-US" sz="1500" dirty="0" smtClean="0"/>
                        <a:t>1941 </a:t>
                      </a:r>
                    </a:p>
                  </a:txBody>
                  <a:tcPr anchor="ctr"/>
                </a:tc>
                <a:tc>
                  <a:txBody>
                    <a:bodyPr/>
                    <a:lstStyle/>
                    <a:p>
                      <a:pPr algn="ctr"/>
                      <a:r>
                        <a:rPr lang="en-US" sz="1500" dirty="0" smtClean="0"/>
                        <a:t>1969</a:t>
                      </a:r>
                    </a:p>
                  </a:txBody>
                  <a:tcPr anchor="ctr"/>
                </a:tc>
                <a:tc>
                  <a:txBody>
                    <a:bodyPr/>
                    <a:lstStyle/>
                    <a:p>
                      <a:pPr algn="ctr"/>
                      <a:r>
                        <a:rPr lang="en-US" sz="1500" dirty="0" smtClean="0"/>
                        <a:t>2000</a:t>
                      </a:r>
                    </a:p>
                  </a:txBody>
                  <a:tcPr anchor="ctr"/>
                </a:tc>
                <a:tc>
                  <a:txBody>
                    <a:bodyPr/>
                    <a:lstStyle/>
                    <a:p>
                      <a:pPr algn="ctr"/>
                      <a:r>
                        <a:rPr lang="en-US" sz="1500" dirty="0" smtClean="0"/>
                        <a:t>2009</a:t>
                      </a:r>
                    </a:p>
                  </a:txBody>
                  <a:tcPr anchor="ctr"/>
                </a:tc>
                <a:tc>
                  <a:txBody>
                    <a:bodyPr/>
                    <a:lstStyle/>
                    <a:p>
                      <a:pPr algn="ctr"/>
                      <a:r>
                        <a:rPr lang="en-US" sz="1500" dirty="0" smtClean="0"/>
                        <a:t>2016</a:t>
                      </a:r>
                    </a:p>
                  </a:txBody>
                  <a:tcPr anchor="ctr"/>
                </a:tc>
                <a:tc>
                  <a:txBody>
                    <a:bodyPr/>
                    <a:lstStyle/>
                    <a:p>
                      <a:pPr algn="ctr"/>
                      <a:r>
                        <a:rPr lang="en-US" sz="1500" dirty="0" smtClean="0"/>
                        <a:t>2023</a:t>
                      </a:r>
                    </a:p>
                  </a:txBody>
                  <a:tcPr anchor="ctr"/>
                </a:tc>
              </a:tr>
              <a:tr h="537323">
                <a:tc>
                  <a:txBody>
                    <a:bodyPr/>
                    <a:lstStyle/>
                    <a:p>
                      <a:r>
                        <a:rPr lang="en-US" sz="1500" dirty="0" smtClean="0"/>
                        <a:t>Monticello</a:t>
                      </a:r>
                    </a:p>
                  </a:txBody>
                  <a:tcPr anchor="ctr"/>
                </a:tc>
                <a:tc>
                  <a:txBody>
                    <a:bodyPr/>
                    <a:lstStyle/>
                    <a:p>
                      <a:pPr algn="ctr"/>
                      <a:r>
                        <a:rPr lang="en-US" sz="1500" dirty="0" smtClean="0"/>
                        <a:t>1236</a:t>
                      </a:r>
                      <a:endParaRPr lang="en-US" sz="1500" dirty="0"/>
                    </a:p>
                  </a:txBody>
                  <a:tcPr anchor="ctr"/>
                </a:tc>
                <a:tc>
                  <a:txBody>
                    <a:bodyPr/>
                    <a:lstStyle/>
                    <a:p>
                      <a:pPr algn="ctr"/>
                      <a:r>
                        <a:rPr lang="en-US" sz="1500" dirty="0" smtClean="0"/>
                        <a:t>1144</a:t>
                      </a:r>
                      <a:endParaRPr lang="en-US" sz="1500" dirty="0"/>
                    </a:p>
                  </a:txBody>
                  <a:tcPr anchor="ctr"/>
                </a:tc>
                <a:tc>
                  <a:txBody>
                    <a:bodyPr/>
                    <a:lstStyle/>
                    <a:p>
                      <a:pPr algn="ctr"/>
                      <a:r>
                        <a:rPr lang="en-US" sz="1500" dirty="0" smtClean="0"/>
                        <a:t>1134</a:t>
                      </a:r>
                      <a:endParaRPr lang="en-US" sz="1500" dirty="0"/>
                    </a:p>
                  </a:txBody>
                  <a:tcPr anchor="ctr"/>
                </a:tc>
                <a:tc>
                  <a:txBody>
                    <a:bodyPr/>
                    <a:lstStyle/>
                    <a:p>
                      <a:pPr algn="ctr"/>
                      <a:r>
                        <a:rPr lang="en-US" sz="1500" dirty="0" smtClean="0"/>
                        <a:t>1102</a:t>
                      </a:r>
                      <a:endParaRPr lang="en-US" sz="1500" dirty="0"/>
                    </a:p>
                  </a:txBody>
                  <a:tcPr anchor="ctr"/>
                </a:tc>
                <a:tc>
                  <a:txBody>
                    <a:bodyPr/>
                    <a:lstStyle/>
                    <a:p>
                      <a:pPr algn="ctr"/>
                      <a:r>
                        <a:rPr lang="en-US" sz="1500" dirty="0" smtClean="0"/>
                        <a:t>1083</a:t>
                      </a:r>
                    </a:p>
                  </a:txBody>
                  <a:tcPr anchor="ctr"/>
                </a:tc>
                <a:tc>
                  <a:txBody>
                    <a:bodyPr/>
                    <a:lstStyle/>
                    <a:p>
                      <a:pPr algn="ctr"/>
                      <a:r>
                        <a:rPr lang="en-US" sz="1500" dirty="0" smtClean="0"/>
                        <a:t>1077</a:t>
                      </a:r>
                    </a:p>
                  </a:txBody>
                  <a:tcPr anchor="ctr"/>
                </a:tc>
                <a:tc>
                  <a:txBody>
                    <a:bodyPr/>
                    <a:lstStyle/>
                    <a:p>
                      <a:pPr algn="ctr"/>
                      <a:r>
                        <a:rPr lang="en-US" sz="1500" dirty="0" smtClean="0"/>
                        <a:t>1052</a:t>
                      </a:r>
                    </a:p>
                  </a:txBody>
                  <a:tcPr anchor="ctr"/>
                </a:tc>
              </a:tr>
              <a:tr h="537323">
                <a:tc>
                  <a:txBody>
                    <a:bodyPr/>
                    <a:lstStyle/>
                    <a:p>
                      <a:r>
                        <a:rPr lang="en-US" sz="1500" dirty="0" smtClean="0"/>
                        <a:t>Western</a:t>
                      </a:r>
                      <a:r>
                        <a:rPr lang="en-US" sz="1500" baseline="0" dirty="0" smtClean="0"/>
                        <a:t> Albemarle</a:t>
                      </a:r>
                      <a:endParaRPr lang="en-US" sz="1500" dirty="0"/>
                    </a:p>
                  </a:txBody>
                  <a:tcPr anchor="ctr"/>
                </a:tc>
                <a:tc>
                  <a:txBody>
                    <a:bodyPr/>
                    <a:lstStyle/>
                    <a:p>
                      <a:pPr algn="ctr"/>
                      <a:r>
                        <a:rPr lang="en-US" sz="1500" dirty="0" smtClean="0"/>
                        <a:t>1088</a:t>
                      </a:r>
                      <a:endParaRPr lang="en-US" sz="1500" dirty="0"/>
                    </a:p>
                  </a:txBody>
                  <a:tcPr anchor="ctr"/>
                </a:tc>
                <a:tc>
                  <a:txBody>
                    <a:bodyPr/>
                    <a:lstStyle/>
                    <a:p>
                      <a:pPr algn="ctr"/>
                      <a:r>
                        <a:rPr lang="en-US" sz="1500" dirty="0" smtClean="0"/>
                        <a:t>1071 </a:t>
                      </a:r>
                    </a:p>
                  </a:txBody>
                  <a:tcPr anchor="ctr"/>
                </a:tc>
                <a:tc>
                  <a:txBody>
                    <a:bodyPr/>
                    <a:lstStyle/>
                    <a:p>
                      <a:pPr algn="ctr"/>
                      <a:r>
                        <a:rPr lang="en-US" sz="1500" dirty="0" smtClean="0"/>
                        <a:t>1065 </a:t>
                      </a:r>
                    </a:p>
                  </a:txBody>
                  <a:tcPr anchor="ctr"/>
                </a:tc>
                <a:tc>
                  <a:txBody>
                    <a:bodyPr/>
                    <a:lstStyle/>
                    <a:p>
                      <a:pPr algn="ctr"/>
                      <a:r>
                        <a:rPr lang="en-US" sz="1500" dirty="0" smtClean="0"/>
                        <a:t>1087</a:t>
                      </a:r>
                    </a:p>
                  </a:txBody>
                  <a:tcPr anchor="ctr"/>
                </a:tc>
                <a:tc>
                  <a:txBody>
                    <a:bodyPr/>
                    <a:lstStyle/>
                    <a:p>
                      <a:pPr algn="ctr"/>
                      <a:r>
                        <a:rPr lang="en-US" sz="1500" dirty="0" smtClean="0"/>
                        <a:t>1092</a:t>
                      </a:r>
                    </a:p>
                  </a:txBody>
                  <a:tcPr anchor="ctr"/>
                </a:tc>
                <a:tc>
                  <a:txBody>
                    <a:bodyPr/>
                    <a:lstStyle/>
                    <a:p>
                      <a:pPr algn="ctr"/>
                      <a:r>
                        <a:rPr lang="en-US" sz="1500" dirty="0" smtClean="0"/>
                        <a:t>1126</a:t>
                      </a:r>
                    </a:p>
                  </a:txBody>
                  <a:tcPr anchor="ctr"/>
                </a:tc>
                <a:tc>
                  <a:txBody>
                    <a:bodyPr/>
                    <a:lstStyle/>
                    <a:p>
                      <a:pPr algn="ctr"/>
                      <a:r>
                        <a:rPr lang="en-US" sz="1500" dirty="0" smtClean="0"/>
                        <a:t>1112</a:t>
                      </a:r>
                    </a:p>
                  </a:txBody>
                  <a:tcPr anchor="ctr"/>
                </a:tc>
              </a:tr>
            </a:tbl>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2576271557"/>
              </p:ext>
            </p:extLst>
          </p:nvPr>
        </p:nvGraphicFramePr>
        <p:xfrm>
          <a:off x="419754" y="4464620"/>
          <a:ext cx="8356451" cy="2158857"/>
        </p:xfrm>
        <a:graphic>
          <a:graphicData uri="http://schemas.openxmlformats.org/drawingml/2006/table">
            <a:tbl>
              <a:tblPr firstCol="1" bandRow="1">
                <a:tableStyleId>{21E4AEA4-8DFA-4A89-87EB-49C32662AFE0}</a:tableStyleId>
              </a:tblPr>
              <a:tblGrid>
                <a:gridCol w="1717017"/>
                <a:gridCol w="984068"/>
                <a:gridCol w="942561"/>
                <a:gridCol w="942561"/>
                <a:gridCol w="942561"/>
                <a:gridCol w="942561"/>
                <a:gridCol w="942561"/>
                <a:gridCol w="942561"/>
              </a:tblGrid>
              <a:tr h="168340">
                <a:tc rowSpan="2">
                  <a:txBody>
                    <a:bodyPr/>
                    <a:lstStyle/>
                    <a:p>
                      <a:pPr algn="ctr"/>
                      <a:r>
                        <a:rPr lang="en-US" sz="1500" b="1" dirty="0" smtClean="0">
                          <a:solidFill>
                            <a:schemeClr val="bg1"/>
                          </a:solidFill>
                        </a:rPr>
                        <a:t>High School</a:t>
                      </a:r>
                      <a:endParaRPr lang="en-US" sz="1500" b="1" dirty="0">
                        <a:solidFill>
                          <a:schemeClr val="bg1"/>
                        </a:solidFill>
                      </a:endParaRPr>
                    </a:p>
                  </a:txBody>
                  <a:tcPr anchor="ctr"/>
                </a:tc>
                <a:tc rowSpan="2">
                  <a:txBody>
                    <a:bodyPr/>
                    <a:lstStyle/>
                    <a:p>
                      <a:pPr algn="ctr"/>
                      <a:r>
                        <a:rPr lang="en-US" sz="1500" b="1" dirty="0" smtClean="0">
                          <a:solidFill>
                            <a:schemeClr val="bg1"/>
                          </a:solidFill>
                        </a:rPr>
                        <a:t>Building Capacity</a:t>
                      </a:r>
                      <a:endParaRPr lang="en-US" sz="1500" b="1" dirty="0">
                        <a:solidFill>
                          <a:schemeClr val="bg1"/>
                        </a:solidFill>
                      </a:endParaRPr>
                    </a:p>
                  </a:txBody>
                  <a:tcPr anchor="ctr">
                    <a:solidFill>
                      <a:schemeClr val="accent2"/>
                    </a:solidFill>
                  </a:tcPr>
                </a:tc>
                <a:tc gridSpan="6">
                  <a:txBody>
                    <a:bodyPr/>
                    <a:lstStyle/>
                    <a:p>
                      <a:pPr algn="ctr"/>
                      <a:r>
                        <a:rPr lang="en-US" sz="1500" b="1" dirty="0" smtClean="0">
                          <a:solidFill>
                            <a:schemeClr val="bg1"/>
                          </a:solidFill>
                        </a:rPr>
                        <a:t>Current &amp; Projected Seat</a:t>
                      </a:r>
                      <a:r>
                        <a:rPr lang="en-US" sz="1500" b="1" baseline="0" dirty="0" smtClean="0">
                          <a:solidFill>
                            <a:schemeClr val="bg1"/>
                          </a:solidFill>
                        </a:rPr>
                        <a:t> Surplus/Deficiency</a:t>
                      </a:r>
                      <a:endParaRPr lang="en-US" sz="1500" b="1" dirty="0" smtClean="0">
                        <a:solidFill>
                          <a:schemeClr val="bg1"/>
                        </a:solidFill>
                      </a:endParaRPr>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r>
              <a:tr h="283729">
                <a:tc vMerge="1">
                  <a:txBody>
                    <a:bodyPr/>
                    <a:lstStyle/>
                    <a:p>
                      <a:pPr algn="ctr"/>
                      <a:endParaRPr lang="en-US" sz="1600" dirty="0"/>
                    </a:p>
                  </a:txBody>
                  <a:tcPr anchor="ctr"/>
                </a:tc>
                <a:tc vMerge="1">
                  <a:txBody>
                    <a:bodyPr/>
                    <a:lstStyle/>
                    <a:p>
                      <a:pPr algn="ctr"/>
                      <a:endParaRPr lang="en-US" sz="1600" dirty="0"/>
                    </a:p>
                  </a:txBody>
                  <a:tcPr anchor="ctr"/>
                </a:tc>
                <a:tc>
                  <a:txBody>
                    <a:bodyPr/>
                    <a:lstStyle/>
                    <a:p>
                      <a:pPr algn="ctr"/>
                      <a:r>
                        <a:rPr lang="en-US" sz="1500" b="1" dirty="0" smtClean="0">
                          <a:solidFill>
                            <a:schemeClr val="bg1"/>
                          </a:solidFill>
                        </a:rPr>
                        <a:t>9/1/15</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2016/17</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2017/18</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2018/19</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2019/20</a:t>
                      </a:r>
                      <a:endParaRPr lang="en-US" sz="1500" b="1" dirty="0">
                        <a:solidFill>
                          <a:schemeClr val="bg1"/>
                        </a:solidFill>
                      </a:endParaRPr>
                    </a:p>
                  </a:txBody>
                  <a:tcPr anchor="ctr">
                    <a:solidFill>
                      <a:schemeClr val="accent2"/>
                    </a:solidFill>
                  </a:tcPr>
                </a:tc>
                <a:tc>
                  <a:txBody>
                    <a:bodyPr/>
                    <a:lstStyle/>
                    <a:p>
                      <a:pPr algn="ctr"/>
                      <a:r>
                        <a:rPr lang="en-US" sz="1500" b="1" dirty="0" smtClean="0">
                          <a:solidFill>
                            <a:schemeClr val="bg1"/>
                          </a:solidFill>
                        </a:rPr>
                        <a:t>2020/21</a:t>
                      </a:r>
                      <a:endParaRPr lang="en-US" sz="1500" b="1" dirty="0">
                        <a:solidFill>
                          <a:schemeClr val="bg1"/>
                        </a:solidFill>
                      </a:endParaRPr>
                    </a:p>
                  </a:txBody>
                  <a:tcPr anchor="ctr">
                    <a:solidFill>
                      <a:schemeClr val="accent2"/>
                    </a:solidFill>
                  </a:tcPr>
                </a:tc>
              </a:tr>
              <a:tr h="506259">
                <a:tc>
                  <a:txBody>
                    <a:bodyPr/>
                    <a:lstStyle/>
                    <a:p>
                      <a:r>
                        <a:rPr lang="en-US" sz="1500" dirty="0" smtClean="0"/>
                        <a:t>Albemarle </a:t>
                      </a:r>
                      <a:endParaRPr lang="en-US" sz="1500" dirty="0"/>
                    </a:p>
                  </a:txBody>
                  <a:tcPr anchor="ctr"/>
                </a:tc>
                <a:tc>
                  <a:txBody>
                    <a:bodyPr/>
                    <a:lstStyle/>
                    <a:p>
                      <a:pPr algn="ctr"/>
                      <a:r>
                        <a:rPr lang="en-US" sz="1500" dirty="0" smtClean="0"/>
                        <a:t>1819</a:t>
                      </a:r>
                    </a:p>
                  </a:txBody>
                  <a:tcPr anchor="ctr"/>
                </a:tc>
                <a:tc>
                  <a:txBody>
                    <a:bodyPr/>
                    <a:lstStyle/>
                    <a:p>
                      <a:pPr algn="ctr"/>
                      <a:r>
                        <a:rPr lang="en-US" sz="1500" dirty="0" smtClean="0">
                          <a:solidFill>
                            <a:srgbClr val="FF0000"/>
                          </a:solidFill>
                        </a:rPr>
                        <a:t>-122</a:t>
                      </a:r>
                      <a:endParaRPr lang="en-US" sz="1500" dirty="0"/>
                    </a:p>
                  </a:txBody>
                  <a:tcPr anchor="ctr"/>
                </a:tc>
                <a:tc>
                  <a:txBody>
                    <a:bodyPr/>
                    <a:lstStyle/>
                    <a:p>
                      <a:pPr algn="ctr"/>
                      <a:r>
                        <a:rPr lang="en-US" sz="1500" dirty="0" smtClean="0">
                          <a:solidFill>
                            <a:srgbClr val="FF0000"/>
                          </a:solidFill>
                        </a:rPr>
                        <a:t>-150</a:t>
                      </a:r>
                      <a:endParaRPr lang="en-US" sz="1500" dirty="0"/>
                    </a:p>
                  </a:txBody>
                  <a:tcPr anchor="ctr"/>
                </a:tc>
                <a:tc>
                  <a:txBody>
                    <a:bodyPr/>
                    <a:lstStyle/>
                    <a:p>
                      <a:pPr algn="ctr"/>
                      <a:r>
                        <a:rPr lang="en-US" sz="1500" dirty="0" smtClean="0">
                          <a:solidFill>
                            <a:srgbClr val="FF0000"/>
                          </a:solidFill>
                        </a:rPr>
                        <a:t>-181</a:t>
                      </a:r>
                      <a:endParaRPr lang="en-US" sz="1500" dirty="0"/>
                    </a:p>
                  </a:txBody>
                  <a:tcPr anchor="ctr"/>
                </a:tc>
                <a:tc>
                  <a:txBody>
                    <a:bodyPr/>
                    <a:lstStyle/>
                    <a:p>
                      <a:pPr algn="ctr"/>
                      <a:r>
                        <a:rPr lang="en-US" sz="1500" dirty="0" smtClean="0">
                          <a:solidFill>
                            <a:srgbClr val="FF0000"/>
                          </a:solidFill>
                        </a:rPr>
                        <a:t>-190</a:t>
                      </a:r>
                      <a:endParaRPr lang="en-US" sz="1500" dirty="0"/>
                    </a:p>
                  </a:txBody>
                  <a:tcPr anchor="ctr"/>
                </a:tc>
                <a:tc>
                  <a:txBody>
                    <a:bodyPr/>
                    <a:lstStyle/>
                    <a:p>
                      <a:pPr algn="ctr"/>
                      <a:r>
                        <a:rPr lang="en-US" sz="1500" dirty="0" smtClean="0">
                          <a:solidFill>
                            <a:srgbClr val="FF0000"/>
                          </a:solidFill>
                        </a:rPr>
                        <a:t>-197</a:t>
                      </a:r>
                      <a:endParaRPr lang="en-US" sz="1500" dirty="0"/>
                    </a:p>
                  </a:txBody>
                  <a:tcPr anchor="ctr"/>
                </a:tc>
                <a:tc>
                  <a:txBody>
                    <a:bodyPr/>
                    <a:lstStyle/>
                    <a:p>
                      <a:pPr algn="ctr"/>
                      <a:r>
                        <a:rPr lang="en-US" sz="1500" dirty="0" smtClean="0">
                          <a:solidFill>
                            <a:srgbClr val="FF0000"/>
                          </a:solidFill>
                        </a:rPr>
                        <a:t>-204</a:t>
                      </a:r>
                      <a:endParaRPr lang="en-US" sz="1500" dirty="0"/>
                    </a:p>
                  </a:txBody>
                  <a:tcPr anchor="ctr"/>
                </a:tc>
              </a:tr>
              <a:tr h="506259">
                <a:tc>
                  <a:txBody>
                    <a:bodyPr/>
                    <a:lstStyle/>
                    <a:p>
                      <a:r>
                        <a:rPr lang="en-US" sz="1500" dirty="0" smtClean="0"/>
                        <a:t>Monticello</a:t>
                      </a:r>
                    </a:p>
                  </a:txBody>
                  <a:tcPr anchor="ctr"/>
                </a:tc>
                <a:tc>
                  <a:txBody>
                    <a:bodyPr/>
                    <a:lstStyle/>
                    <a:p>
                      <a:pPr algn="ctr"/>
                      <a:r>
                        <a:rPr lang="en-US" sz="1500" dirty="0" smtClean="0"/>
                        <a:t>1236</a:t>
                      </a:r>
                      <a:endParaRPr lang="en-US" sz="1500" dirty="0"/>
                    </a:p>
                  </a:txBody>
                  <a:tcPr anchor="ctr"/>
                </a:tc>
                <a:tc>
                  <a:txBody>
                    <a:bodyPr/>
                    <a:lstStyle/>
                    <a:p>
                      <a:pPr algn="ctr"/>
                      <a:r>
                        <a:rPr lang="en-US" sz="1500" dirty="0" smtClean="0"/>
                        <a:t>+92</a:t>
                      </a:r>
                      <a:endParaRPr lang="en-US" sz="1500" dirty="0"/>
                    </a:p>
                  </a:txBody>
                  <a:tcPr anchor="ctr"/>
                </a:tc>
                <a:tc>
                  <a:txBody>
                    <a:bodyPr/>
                    <a:lstStyle/>
                    <a:p>
                      <a:pPr algn="ctr"/>
                      <a:r>
                        <a:rPr lang="en-US" sz="1500" dirty="0" smtClean="0"/>
                        <a:t>+102</a:t>
                      </a:r>
                      <a:endParaRPr lang="en-US" sz="1500" dirty="0"/>
                    </a:p>
                  </a:txBody>
                  <a:tcPr anchor="ctr"/>
                </a:tc>
                <a:tc>
                  <a:txBody>
                    <a:bodyPr/>
                    <a:lstStyle/>
                    <a:p>
                      <a:pPr algn="ctr"/>
                      <a:r>
                        <a:rPr lang="en-US" sz="1500" dirty="0" smtClean="0"/>
                        <a:t>+134</a:t>
                      </a:r>
                      <a:endParaRPr lang="en-US" sz="1500" dirty="0"/>
                    </a:p>
                  </a:txBody>
                  <a:tcPr anchor="ctr"/>
                </a:tc>
                <a:tc>
                  <a:txBody>
                    <a:bodyPr/>
                    <a:lstStyle/>
                    <a:p>
                      <a:pPr algn="ctr"/>
                      <a:r>
                        <a:rPr lang="en-US" sz="1500" dirty="0" smtClean="0"/>
                        <a:t>+153</a:t>
                      </a:r>
                      <a:endParaRPr lang="en-US" sz="1500" dirty="0"/>
                    </a:p>
                  </a:txBody>
                  <a:tcPr anchor="ctr"/>
                </a:tc>
                <a:tc>
                  <a:txBody>
                    <a:bodyPr/>
                    <a:lstStyle/>
                    <a:p>
                      <a:pPr algn="ctr"/>
                      <a:r>
                        <a:rPr lang="en-US" sz="1500" dirty="0" smtClean="0"/>
                        <a:t>+159</a:t>
                      </a:r>
                      <a:endParaRPr lang="en-US" sz="1500" dirty="0"/>
                    </a:p>
                  </a:txBody>
                  <a:tcPr anchor="ctr"/>
                </a:tc>
                <a:tc>
                  <a:txBody>
                    <a:bodyPr/>
                    <a:lstStyle/>
                    <a:p>
                      <a:pPr algn="ctr"/>
                      <a:r>
                        <a:rPr lang="en-US" sz="1500" dirty="0" smtClean="0"/>
                        <a:t>+184</a:t>
                      </a:r>
                      <a:endParaRPr lang="en-US" sz="1500" dirty="0"/>
                    </a:p>
                  </a:txBody>
                  <a:tcPr anchor="ctr"/>
                </a:tc>
              </a:tr>
              <a:tr h="506259">
                <a:tc>
                  <a:txBody>
                    <a:bodyPr/>
                    <a:lstStyle/>
                    <a:p>
                      <a:r>
                        <a:rPr lang="en-US" sz="1500" dirty="0" smtClean="0"/>
                        <a:t>Western Albemarle</a:t>
                      </a:r>
                      <a:endParaRPr lang="en-US" sz="1500" dirty="0"/>
                    </a:p>
                  </a:txBody>
                  <a:tcPr anchor="ctr"/>
                </a:tc>
                <a:tc>
                  <a:txBody>
                    <a:bodyPr/>
                    <a:lstStyle/>
                    <a:p>
                      <a:pPr algn="ctr"/>
                      <a:r>
                        <a:rPr lang="en-US" sz="1500" dirty="0" smtClean="0"/>
                        <a:t>1088</a:t>
                      </a:r>
                      <a:endParaRPr lang="en-US" sz="1500" dirty="0"/>
                    </a:p>
                  </a:txBody>
                  <a:tcPr anchor="ctr"/>
                </a:tc>
                <a:tc>
                  <a:txBody>
                    <a:bodyPr/>
                    <a:lstStyle/>
                    <a:p>
                      <a:pPr algn="ctr"/>
                      <a:r>
                        <a:rPr lang="en-US" sz="1500" dirty="0" smtClean="0"/>
                        <a:t>+16</a:t>
                      </a:r>
                      <a:endParaRPr lang="en-US" sz="1500" dirty="0"/>
                    </a:p>
                  </a:txBody>
                  <a:tcPr anchor="ctr"/>
                </a:tc>
                <a:tc>
                  <a:txBody>
                    <a:bodyPr/>
                    <a:lstStyle/>
                    <a:p>
                      <a:pPr algn="ctr"/>
                      <a:r>
                        <a:rPr lang="en-US" sz="1500" dirty="0" smtClean="0"/>
                        <a:t>+23</a:t>
                      </a:r>
                      <a:endParaRPr lang="en-US" sz="1500" dirty="0"/>
                    </a:p>
                  </a:txBody>
                  <a:tcPr anchor="ctr"/>
                </a:tc>
                <a:tc>
                  <a:txBody>
                    <a:bodyPr/>
                    <a:lstStyle/>
                    <a:p>
                      <a:pPr algn="ctr"/>
                      <a:r>
                        <a:rPr lang="en-US" sz="1500" dirty="0" smtClean="0"/>
                        <a:t>+1</a:t>
                      </a:r>
                      <a:endParaRPr lang="en-US" sz="1500" dirty="0"/>
                    </a:p>
                  </a:txBody>
                  <a:tcPr anchor="ctr"/>
                </a:tc>
                <a:tc>
                  <a:txBody>
                    <a:bodyPr/>
                    <a:lstStyle/>
                    <a:p>
                      <a:pPr algn="ctr"/>
                      <a:r>
                        <a:rPr lang="en-US" sz="1500" dirty="0" smtClean="0">
                          <a:solidFill>
                            <a:srgbClr val="FF0000"/>
                          </a:solidFill>
                        </a:rPr>
                        <a:t>-4</a:t>
                      </a:r>
                      <a:endParaRPr lang="en-US" sz="1500" dirty="0"/>
                    </a:p>
                  </a:txBody>
                  <a:tcPr anchor="ctr"/>
                </a:tc>
                <a:tc>
                  <a:txBody>
                    <a:bodyPr/>
                    <a:lstStyle/>
                    <a:p>
                      <a:pPr algn="ctr"/>
                      <a:r>
                        <a:rPr lang="en-US" sz="1500" dirty="0" smtClean="0">
                          <a:solidFill>
                            <a:srgbClr val="FF0000"/>
                          </a:solidFill>
                        </a:rPr>
                        <a:t>-38</a:t>
                      </a:r>
                      <a:endParaRPr lang="en-US" sz="1500" dirty="0"/>
                    </a:p>
                  </a:txBody>
                  <a:tcPr anchor="ctr"/>
                </a:tc>
                <a:tc>
                  <a:txBody>
                    <a:bodyPr/>
                    <a:lstStyle/>
                    <a:p>
                      <a:pPr algn="ctr"/>
                      <a:r>
                        <a:rPr lang="en-US" sz="1500" dirty="0" smtClean="0">
                          <a:solidFill>
                            <a:srgbClr val="FF0000"/>
                          </a:solidFill>
                        </a:rPr>
                        <a:t>-24</a:t>
                      </a:r>
                      <a:endParaRPr lang="en-US" sz="1500" dirty="0"/>
                    </a:p>
                  </a:txBody>
                  <a:tcPr anchor="ctr"/>
                </a:tc>
              </a:tr>
            </a:tbl>
          </a:graphicData>
        </a:graphic>
      </p:graphicFrame>
      <p:sp>
        <p:nvSpPr>
          <p:cNvPr id="2" name="Title 1"/>
          <p:cNvSpPr>
            <a:spLocks noGrp="1"/>
          </p:cNvSpPr>
          <p:nvPr>
            <p:ph type="title"/>
          </p:nvPr>
        </p:nvSpPr>
        <p:spPr/>
        <p:txBody>
          <a:bodyPr/>
          <a:lstStyle/>
          <a:p>
            <a:r>
              <a:rPr lang="en-US" dirty="0" smtClean="0"/>
              <a:t>capacity vs. enrollment</a:t>
            </a:r>
            <a:endParaRPr lang="en-US" dirty="0"/>
          </a:p>
        </p:txBody>
      </p:sp>
      <p:sp>
        <p:nvSpPr>
          <p:cNvPr id="3" name="TextBox 2"/>
          <p:cNvSpPr txBox="1"/>
          <p:nvPr/>
        </p:nvSpPr>
        <p:spPr>
          <a:xfrm>
            <a:off x="5556069" y="156755"/>
            <a:ext cx="3494867" cy="276999"/>
          </a:xfrm>
          <a:prstGeom prst="rect">
            <a:avLst/>
          </a:prstGeom>
          <a:noFill/>
        </p:spPr>
        <p:txBody>
          <a:bodyPr wrap="none" rtlCol="0">
            <a:spAutoFit/>
          </a:bodyPr>
          <a:lstStyle/>
          <a:p>
            <a:r>
              <a:rPr lang="en-US" sz="1200" i="1" dirty="0" smtClean="0"/>
              <a:t>*Projections updated based on 9/1/15 enrollment data</a:t>
            </a:r>
            <a:endParaRPr lang="en-US" sz="1200" i="1" dirty="0"/>
          </a:p>
        </p:txBody>
      </p:sp>
    </p:spTree>
    <p:extLst>
      <p:ext uri="{BB962C8B-B14F-4D97-AF65-F5344CB8AC3E}">
        <p14:creationId xmlns:p14="http://schemas.microsoft.com/office/powerpoint/2010/main" val="2368828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vs. enrollment</a:t>
            </a:r>
            <a:endParaRPr lang="en-US"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4275747609"/>
              </p:ext>
            </p:extLst>
          </p:nvPr>
        </p:nvGraphicFramePr>
        <p:xfrm>
          <a:off x="481897" y="2537676"/>
          <a:ext cx="8356447" cy="2878085"/>
        </p:xfrm>
        <a:graphic>
          <a:graphicData uri="http://schemas.openxmlformats.org/drawingml/2006/table">
            <a:tbl>
              <a:tblPr firstCol="1" bandRow="1">
                <a:tableStyleId>{7DF18680-E054-41AD-8BC1-D1AEF772440D}</a:tableStyleId>
              </a:tblPr>
              <a:tblGrid>
                <a:gridCol w="1712663"/>
                <a:gridCol w="984068"/>
                <a:gridCol w="943286"/>
                <a:gridCol w="943286"/>
                <a:gridCol w="943286"/>
                <a:gridCol w="943286"/>
                <a:gridCol w="943286"/>
                <a:gridCol w="943286"/>
              </a:tblGrid>
              <a:tr h="266484">
                <a:tc rowSpan="2">
                  <a:txBody>
                    <a:bodyPr/>
                    <a:lstStyle/>
                    <a:p>
                      <a:pPr algn="ctr"/>
                      <a:r>
                        <a:rPr lang="en-US" sz="1600" dirty="0" smtClean="0">
                          <a:effectLst>
                            <a:outerShdw blurRad="38100" dist="38100" dir="2700000" algn="tl">
                              <a:srgbClr val="000000">
                                <a:alpha val="43137"/>
                              </a:srgbClr>
                            </a:outerShdw>
                          </a:effectLst>
                        </a:rPr>
                        <a:t>Middle School</a:t>
                      </a:r>
                      <a:endParaRPr lang="en-US" sz="1600" b="1" dirty="0">
                        <a:solidFill>
                          <a:schemeClr val="bg1"/>
                        </a:solidFill>
                        <a:effectLst>
                          <a:outerShdw blurRad="38100" dist="38100" dir="2700000" algn="tl">
                            <a:srgbClr val="000000">
                              <a:alpha val="43137"/>
                            </a:srgbClr>
                          </a:outerShdw>
                        </a:effectLst>
                      </a:endParaRPr>
                    </a:p>
                  </a:txBody>
                  <a:tcPr anchor="ctr"/>
                </a:tc>
                <a:tc rowSpan="2">
                  <a:txBody>
                    <a:bodyPr/>
                    <a:lstStyle/>
                    <a:p>
                      <a:pPr algn="ctr"/>
                      <a:r>
                        <a:rPr lang="en-US" sz="1600" b="1" dirty="0" smtClean="0">
                          <a:solidFill>
                            <a:schemeClr val="bg1"/>
                          </a:solidFill>
                          <a:effectLst>
                            <a:outerShdw blurRad="38100" dist="38100" dir="2700000" algn="tl">
                              <a:srgbClr val="000000">
                                <a:alpha val="43137"/>
                              </a:srgbClr>
                            </a:outerShdw>
                          </a:effectLst>
                        </a:rPr>
                        <a:t>Building Capacity</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5"/>
                    </a:solidFill>
                  </a:tcPr>
                </a:tc>
                <a:tc gridSpan="6">
                  <a:txBody>
                    <a:bodyPr/>
                    <a:lstStyle/>
                    <a:p>
                      <a:pPr marL="0" marR="0" indent="0" algn="ctr" defTabSz="914377" rtl="0" eaLnBrk="1" fontAlgn="auto" latinLnBrk="0" hangingPunct="1">
                        <a:lnSpc>
                          <a:spcPct val="100000"/>
                        </a:lnSpc>
                        <a:spcBef>
                          <a:spcPts val="0"/>
                        </a:spcBef>
                        <a:spcAft>
                          <a:spcPts val="0"/>
                        </a:spcAft>
                        <a:buClrTx/>
                        <a:buSzTx/>
                        <a:buFontTx/>
                        <a:buNone/>
                        <a:tabLst/>
                        <a:defRPr/>
                      </a:pPr>
                      <a:r>
                        <a:rPr lang="en-US" sz="1600" b="1" cap="all" dirty="0" smtClean="0">
                          <a:solidFill>
                            <a:schemeClr val="bg1"/>
                          </a:solidFill>
                          <a:effectLst>
                            <a:outerShdw blurRad="38100" dist="38100" dir="2700000" algn="tl">
                              <a:srgbClr val="000000">
                                <a:alpha val="43137"/>
                              </a:srgbClr>
                            </a:outerShdw>
                          </a:effectLst>
                        </a:rPr>
                        <a:t>Current &amp;</a:t>
                      </a:r>
                      <a:r>
                        <a:rPr lang="en-US" sz="1600" b="1" cap="all" baseline="0" dirty="0" smtClean="0">
                          <a:solidFill>
                            <a:schemeClr val="bg1"/>
                          </a:solidFill>
                          <a:effectLst>
                            <a:outerShdw blurRad="38100" dist="38100" dir="2700000" algn="tl">
                              <a:srgbClr val="000000">
                                <a:alpha val="43137"/>
                              </a:srgbClr>
                            </a:outerShdw>
                          </a:effectLst>
                        </a:rPr>
                        <a:t> projected </a:t>
                      </a:r>
                      <a:r>
                        <a:rPr lang="en-US" sz="1600" b="1" cap="all" dirty="0" smtClean="0">
                          <a:solidFill>
                            <a:schemeClr val="bg1"/>
                          </a:solidFill>
                          <a:effectLst>
                            <a:outerShdw blurRad="38100" dist="38100" dir="2700000" algn="tl">
                              <a:srgbClr val="000000">
                                <a:alpha val="43137"/>
                              </a:srgbClr>
                            </a:outerShdw>
                          </a:effectLst>
                        </a:rPr>
                        <a:t>Seat</a:t>
                      </a:r>
                      <a:r>
                        <a:rPr lang="en-US" sz="1600" b="1" cap="all" baseline="0" dirty="0" smtClean="0">
                          <a:solidFill>
                            <a:schemeClr val="bg1"/>
                          </a:solidFill>
                          <a:effectLst>
                            <a:outerShdw blurRad="38100" dist="38100" dir="2700000" algn="tl">
                              <a:srgbClr val="000000">
                                <a:alpha val="43137"/>
                              </a:srgbClr>
                            </a:outerShdw>
                          </a:effectLst>
                        </a:rPr>
                        <a:t> Surplus/Deficiency</a:t>
                      </a:r>
                      <a:endParaRPr lang="en-US" sz="1600" b="1" cap="all" dirty="0" smtClean="0">
                        <a:solidFill>
                          <a:schemeClr val="bg1"/>
                        </a:solidFill>
                        <a:effectLst>
                          <a:outerShdw blurRad="38100" dist="38100" dir="2700000" algn="tl">
                            <a:srgbClr val="000000">
                              <a:alpha val="43137"/>
                            </a:srgbClr>
                          </a:outerShdw>
                        </a:effectLst>
                      </a:endParaRPr>
                    </a:p>
                  </a:txBody>
                  <a:tcPr anchor="ctr">
                    <a:solidFill>
                      <a:schemeClr val="accent5"/>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r>
              <a:tr h="253421">
                <a:tc vMerge="1">
                  <a:txBody>
                    <a:bodyPr/>
                    <a:lstStyle/>
                    <a:p>
                      <a:pPr algn="ctr"/>
                      <a:endParaRPr lang="en-US" sz="1600" dirty="0"/>
                    </a:p>
                  </a:txBody>
                  <a:tcPr anchor="ctr"/>
                </a:tc>
                <a:tc vMerge="1">
                  <a:txBody>
                    <a:bodyPr/>
                    <a:lstStyle/>
                    <a:p>
                      <a:pPr algn="ctr"/>
                      <a:endParaRPr lang="en-US" sz="1600" dirty="0"/>
                    </a:p>
                  </a:txBody>
                  <a:tcPr anchor="ctr"/>
                </a:tc>
                <a:tc>
                  <a:txBody>
                    <a:bodyPr/>
                    <a:lstStyle/>
                    <a:p>
                      <a:pPr algn="ctr"/>
                      <a:r>
                        <a:rPr lang="en-US" sz="1600" b="1" dirty="0" smtClean="0">
                          <a:solidFill>
                            <a:schemeClr val="bg1"/>
                          </a:solidFill>
                          <a:effectLst>
                            <a:outerShdw blurRad="38100" dist="38100" dir="2700000" algn="tl">
                              <a:srgbClr val="000000">
                                <a:alpha val="43137"/>
                              </a:srgbClr>
                            </a:outerShdw>
                          </a:effectLst>
                        </a:rPr>
                        <a:t>9/1/15</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5"/>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2016/17</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5"/>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2017/18</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5"/>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2018/19</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5"/>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2019/20</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5"/>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2020/21</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5"/>
                    </a:solidFill>
                  </a:tcPr>
                </a:tc>
              </a:tr>
              <a:tr h="441505">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dirty="0" smtClean="0">
                          <a:effectLst>
                            <a:outerShdw blurRad="38100" dist="38100" dir="2700000" algn="tl">
                              <a:srgbClr val="000000">
                                <a:alpha val="43137"/>
                              </a:srgbClr>
                            </a:outerShdw>
                          </a:effectLst>
                        </a:rPr>
                        <a:t>Burley</a:t>
                      </a:r>
                    </a:p>
                  </a:txBody>
                  <a:tcPr/>
                </a:tc>
                <a:tc>
                  <a:txBody>
                    <a:bodyPr/>
                    <a:lstStyle/>
                    <a:p>
                      <a:pPr algn="ctr"/>
                      <a:r>
                        <a:rPr lang="en-US" sz="1600" dirty="0" smtClean="0"/>
                        <a:t>716</a:t>
                      </a:r>
                    </a:p>
                  </a:txBody>
                  <a:tcPr anchor="ctr"/>
                </a:tc>
                <a:tc>
                  <a:txBody>
                    <a:bodyPr/>
                    <a:lstStyle/>
                    <a:p>
                      <a:pPr algn="ctr" fontAlgn="b"/>
                      <a:r>
                        <a:rPr lang="en-US" sz="1600" b="0" i="0" u="none" strike="noStrike">
                          <a:solidFill>
                            <a:srgbClr val="000000"/>
                          </a:solidFill>
                          <a:effectLst/>
                          <a:latin typeface="+mn-lt"/>
                        </a:rPr>
                        <a:t>166</a:t>
                      </a:r>
                    </a:p>
                  </a:txBody>
                  <a:tcPr marL="9525" marR="9525" marT="9525" marB="0" anchor="ctr"/>
                </a:tc>
                <a:tc>
                  <a:txBody>
                    <a:bodyPr/>
                    <a:lstStyle/>
                    <a:p>
                      <a:pPr algn="ctr" fontAlgn="b"/>
                      <a:r>
                        <a:rPr lang="en-US" sz="1600" b="0" i="0" u="none" strike="noStrike">
                          <a:solidFill>
                            <a:srgbClr val="000000"/>
                          </a:solidFill>
                          <a:effectLst/>
                          <a:latin typeface="+mn-lt"/>
                        </a:rPr>
                        <a:t>132</a:t>
                      </a:r>
                    </a:p>
                  </a:txBody>
                  <a:tcPr marL="9525" marR="9525" marT="9525" marB="0" anchor="ctr"/>
                </a:tc>
                <a:tc>
                  <a:txBody>
                    <a:bodyPr/>
                    <a:lstStyle/>
                    <a:p>
                      <a:pPr algn="ctr" fontAlgn="b"/>
                      <a:r>
                        <a:rPr lang="en-US" sz="1600" b="0" i="0" u="none" strike="noStrike">
                          <a:solidFill>
                            <a:srgbClr val="000000"/>
                          </a:solidFill>
                          <a:effectLst/>
                          <a:latin typeface="+mn-lt"/>
                        </a:rPr>
                        <a:t>155</a:t>
                      </a:r>
                    </a:p>
                  </a:txBody>
                  <a:tcPr marL="9525" marR="9525" marT="9525" marB="0" anchor="ctr"/>
                </a:tc>
                <a:tc>
                  <a:txBody>
                    <a:bodyPr/>
                    <a:lstStyle/>
                    <a:p>
                      <a:pPr algn="ctr" fontAlgn="b"/>
                      <a:r>
                        <a:rPr lang="en-US" sz="1600" b="0" i="0" u="none" strike="noStrike">
                          <a:solidFill>
                            <a:srgbClr val="000000"/>
                          </a:solidFill>
                          <a:effectLst/>
                          <a:latin typeface="+mn-lt"/>
                        </a:rPr>
                        <a:t>120</a:t>
                      </a:r>
                    </a:p>
                  </a:txBody>
                  <a:tcPr marL="9525" marR="9525" marT="9525" marB="0" anchor="ctr"/>
                </a:tc>
                <a:tc>
                  <a:txBody>
                    <a:bodyPr/>
                    <a:lstStyle/>
                    <a:p>
                      <a:pPr algn="ctr" fontAlgn="b"/>
                      <a:r>
                        <a:rPr lang="en-US" sz="1600" b="0" i="0" u="none" strike="noStrike">
                          <a:solidFill>
                            <a:srgbClr val="000000"/>
                          </a:solidFill>
                          <a:effectLst/>
                          <a:latin typeface="+mn-lt"/>
                        </a:rPr>
                        <a:t>121</a:t>
                      </a:r>
                    </a:p>
                  </a:txBody>
                  <a:tcPr marL="9525" marR="9525" marT="9525" marB="0" anchor="ctr"/>
                </a:tc>
                <a:tc>
                  <a:txBody>
                    <a:bodyPr/>
                    <a:lstStyle/>
                    <a:p>
                      <a:pPr algn="ctr" fontAlgn="b"/>
                      <a:r>
                        <a:rPr lang="en-US" sz="1600" b="0" i="0" u="none" strike="noStrike">
                          <a:solidFill>
                            <a:srgbClr val="000000"/>
                          </a:solidFill>
                          <a:effectLst/>
                          <a:latin typeface="+mn-lt"/>
                        </a:rPr>
                        <a:t>68</a:t>
                      </a:r>
                    </a:p>
                  </a:txBody>
                  <a:tcPr marL="9525" marR="9525" marT="9525" marB="0" anchor="ctr"/>
                </a:tc>
              </a:tr>
              <a:tr h="441505">
                <a:tc>
                  <a:txBody>
                    <a:bodyPr/>
                    <a:lstStyle/>
                    <a:p>
                      <a:r>
                        <a:rPr lang="en-US" sz="1600" dirty="0" smtClean="0">
                          <a:effectLst>
                            <a:outerShdw blurRad="38100" dist="38100" dir="2700000" algn="tl">
                              <a:srgbClr val="000000">
                                <a:alpha val="43137"/>
                              </a:srgbClr>
                            </a:outerShdw>
                          </a:effectLst>
                        </a:rPr>
                        <a:t>Henley</a:t>
                      </a:r>
                    </a:p>
                  </a:txBody>
                  <a:tcPr/>
                </a:tc>
                <a:tc>
                  <a:txBody>
                    <a:bodyPr/>
                    <a:lstStyle/>
                    <a:p>
                      <a:pPr algn="ctr"/>
                      <a:r>
                        <a:rPr lang="en-US" sz="1600" dirty="0" smtClean="0"/>
                        <a:t>949</a:t>
                      </a:r>
                      <a:endParaRPr lang="en-US" sz="1600" dirty="0"/>
                    </a:p>
                  </a:txBody>
                  <a:tcPr anchor="ctr"/>
                </a:tc>
                <a:tc>
                  <a:txBody>
                    <a:bodyPr/>
                    <a:lstStyle/>
                    <a:p>
                      <a:pPr algn="ctr" fontAlgn="b"/>
                      <a:r>
                        <a:rPr lang="en-US" sz="1600" b="0" i="0" u="none" strike="noStrike">
                          <a:solidFill>
                            <a:srgbClr val="000000"/>
                          </a:solidFill>
                          <a:effectLst/>
                          <a:latin typeface="+mn-lt"/>
                        </a:rPr>
                        <a:t>127</a:t>
                      </a:r>
                    </a:p>
                  </a:txBody>
                  <a:tcPr marL="9525" marR="9525" marT="9525" marB="0" anchor="ctr"/>
                </a:tc>
                <a:tc>
                  <a:txBody>
                    <a:bodyPr/>
                    <a:lstStyle/>
                    <a:p>
                      <a:pPr algn="ctr" fontAlgn="b"/>
                      <a:r>
                        <a:rPr lang="en-US" sz="1600" b="0" i="0" u="none" strike="noStrike">
                          <a:solidFill>
                            <a:srgbClr val="000000"/>
                          </a:solidFill>
                          <a:effectLst/>
                          <a:latin typeface="+mn-lt"/>
                        </a:rPr>
                        <a:t>100</a:t>
                      </a:r>
                    </a:p>
                  </a:txBody>
                  <a:tcPr marL="9525" marR="9525" marT="9525" marB="0" anchor="ctr"/>
                </a:tc>
                <a:tc>
                  <a:txBody>
                    <a:bodyPr/>
                    <a:lstStyle/>
                    <a:p>
                      <a:pPr algn="ctr" fontAlgn="b"/>
                      <a:r>
                        <a:rPr lang="en-US" sz="1600" b="0" i="0" u="none" strike="noStrike">
                          <a:solidFill>
                            <a:srgbClr val="000000"/>
                          </a:solidFill>
                          <a:effectLst/>
                          <a:latin typeface="+mn-lt"/>
                        </a:rPr>
                        <a:t>109</a:t>
                      </a:r>
                    </a:p>
                  </a:txBody>
                  <a:tcPr marL="9525" marR="9525" marT="9525" marB="0" anchor="ctr"/>
                </a:tc>
                <a:tc>
                  <a:txBody>
                    <a:bodyPr/>
                    <a:lstStyle/>
                    <a:p>
                      <a:pPr algn="ctr" fontAlgn="b"/>
                      <a:r>
                        <a:rPr lang="en-US" sz="1600" b="0" i="0" u="none" strike="noStrike">
                          <a:solidFill>
                            <a:srgbClr val="000000"/>
                          </a:solidFill>
                          <a:effectLst/>
                          <a:latin typeface="+mn-lt"/>
                        </a:rPr>
                        <a:t>71</a:t>
                      </a:r>
                    </a:p>
                  </a:txBody>
                  <a:tcPr marL="9525" marR="9525" marT="9525" marB="0" anchor="ctr"/>
                </a:tc>
                <a:tc>
                  <a:txBody>
                    <a:bodyPr/>
                    <a:lstStyle/>
                    <a:p>
                      <a:pPr algn="ctr" fontAlgn="b"/>
                      <a:r>
                        <a:rPr lang="en-US" sz="1600" b="0" i="0" u="none" strike="noStrike">
                          <a:solidFill>
                            <a:srgbClr val="000000"/>
                          </a:solidFill>
                          <a:effectLst/>
                          <a:latin typeface="+mn-lt"/>
                        </a:rPr>
                        <a:t>60</a:t>
                      </a:r>
                    </a:p>
                  </a:txBody>
                  <a:tcPr marL="9525" marR="9525" marT="9525" marB="0" anchor="ctr"/>
                </a:tc>
                <a:tc>
                  <a:txBody>
                    <a:bodyPr/>
                    <a:lstStyle/>
                    <a:p>
                      <a:pPr algn="ctr" fontAlgn="b"/>
                      <a:r>
                        <a:rPr lang="en-US" sz="1600" b="0" i="0" u="none" strike="noStrike">
                          <a:solidFill>
                            <a:srgbClr val="000000"/>
                          </a:solidFill>
                          <a:effectLst/>
                          <a:latin typeface="+mn-lt"/>
                        </a:rPr>
                        <a:t>5</a:t>
                      </a:r>
                    </a:p>
                  </a:txBody>
                  <a:tcPr marL="9525" marR="9525" marT="9525" marB="0" anchor="ctr"/>
                </a:tc>
              </a:tr>
              <a:tr h="441505">
                <a:tc>
                  <a:txBody>
                    <a:bodyPr/>
                    <a:lstStyle/>
                    <a:p>
                      <a:r>
                        <a:rPr lang="en-US" sz="1600" dirty="0" err="1" smtClean="0">
                          <a:effectLst>
                            <a:outerShdw blurRad="38100" dist="38100" dir="2700000" algn="tl">
                              <a:srgbClr val="000000">
                                <a:alpha val="43137"/>
                              </a:srgbClr>
                            </a:outerShdw>
                          </a:effectLst>
                        </a:rPr>
                        <a:t>Jouett</a:t>
                      </a:r>
                      <a:endParaRPr lang="en-US" sz="1600" dirty="0">
                        <a:effectLst>
                          <a:outerShdw blurRad="38100" dist="38100" dir="2700000" algn="tl">
                            <a:srgbClr val="000000">
                              <a:alpha val="43137"/>
                            </a:srgbClr>
                          </a:outerShdw>
                        </a:effectLst>
                      </a:endParaRPr>
                    </a:p>
                  </a:txBody>
                  <a:tcPr/>
                </a:tc>
                <a:tc>
                  <a:txBody>
                    <a:bodyPr/>
                    <a:lstStyle/>
                    <a:p>
                      <a:pPr algn="ctr"/>
                      <a:r>
                        <a:rPr lang="en-US" sz="1600" dirty="0" smtClean="0"/>
                        <a:t>733</a:t>
                      </a:r>
                      <a:endParaRPr lang="en-US" sz="1600" dirty="0"/>
                    </a:p>
                  </a:txBody>
                  <a:tcPr anchor="ctr"/>
                </a:tc>
                <a:tc>
                  <a:txBody>
                    <a:bodyPr/>
                    <a:lstStyle/>
                    <a:p>
                      <a:pPr algn="ctr" fontAlgn="b"/>
                      <a:r>
                        <a:rPr lang="en-US" sz="1600" b="0" i="0" u="none" strike="noStrike">
                          <a:solidFill>
                            <a:srgbClr val="000000"/>
                          </a:solidFill>
                          <a:effectLst/>
                          <a:latin typeface="+mn-lt"/>
                        </a:rPr>
                        <a:t>136</a:t>
                      </a:r>
                    </a:p>
                  </a:txBody>
                  <a:tcPr marL="9525" marR="9525" marT="9525" marB="0" anchor="ctr"/>
                </a:tc>
                <a:tc>
                  <a:txBody>
                    <a:bodyPr/>
                    <a:lstStyle/>
                    <a:p>
                      <a:pPr algn="ctr" fontAlgn="b"/>
                      <a:r>
                        <a:rPr lang="en-US" sz="1600" b="0" i="0" u="none" strike="noStrike">
                          <a:solidFill>
                            <a:srgbClr val="000000"/>
                          </a:solidFill>
                          <a:effectLst/>
                          <a:latin typeface="+mn-lt"/>
                        </a:rPr>
                        <a:t>147</a:t>
                      </a:r>
                    </a:p>
                  </a:txBody>
                  <a:tcPr marL="9525" marR="9525" marT="9525" marB="0" anchor="ctr"/>
                </a:tc>
                <a:tc>
                  <a:txBody>
                    <a:bodyPr/>
                    <a:lstStyle/>
                    <a:p>
                      <a:pPr algn="ctr" fontAlgn="b"/>
                      <a:r>
                        <a:rPr lang="en-US" sz="1600" b="0" i="0" u="none" strike="noStrike">
                          <a:solidFill>
                            <a:srgbClr val="000000"/>
                          </a:solidFill>
                          <a:effectLst/>
                          <a:latin typeface="+mn-lt"/>
                        </a:rPr>
                        <a:t>146</a:t>
                      </a:r>
                    </a:p>
                  </a:txBody>
                  <a:tcPr marL="9525" marR="9525" marT="9525" marB="0" anchor="ctr"/>
                </a:tc>
                <a:tc>
                  <a:txBody>
                    <a:bodyPr/>
                    <a:lstStyle/>
                    <a:p>
                      <a:pPr algn="ctr" fontAlgn="b"/>
                      <a:r>
                        <a:rPr lang="en-US" sz="1600" b="0" i="0" u="none" strike="noStrike">
                          <a:solidFill>
                            <a:srgbClr val="000000"/>
                          </a:solidFill>
                          <a:effectLst/>
                          <a:latin typeface="+mn-lt"/>
                        </a:rPr>
                        <a:t>139</a:t>
                      </a:r>
                    </a:p>
                  </a:txBody>
                  <a:tcPr marL="9525" marR="9525" marT="9525" marB="0" anchor="ctr"/>
                </a:tc>
                <a:tc>
                  <a:txBody>
                    <a:bodyPr/>
                    <a:lstStyle/>
                    <a:p>
                      <a:pPr algn="ctr" fontAlgn="b"/>
                      <a:r>
                        <a:rPr lang="en-US" sz="1600" b="0" i="0" u="none" strike="noStrike">
                          <a:solidFill>
                            <a:srgbClr val="000000"/>
                          </a:solidFill>
                          <a:effectLst/>
                          <a:latin typeface="+mn-lt"/>
                        </a:rPr>
                        <a:t>101</a:t>
                      </a:r>
                    </a:p>
                  </a:txBody>
                  <a:tcPr marL="9525" marR="9525" marT="9525" marB="0" anchor="ctr"/>
                </a:tc>
                <a:tc>
                  <a:txBody>
                    <a:bodyPr/>
                    <a:lstStyle/>
                    <a:p>
                      <a:pPr algn="ctr" fontAlgn="b"/>
                      <a:r>
                        <a:rPr lang="en-US" sz="1600" b="0" i="0" u="none" strike="noStrike">
                          <a:solidFill>
                            <a:srgbClr val="000000"/>
                          </a:solidFill>
                          <a:effectLst/>
                          <a:latin typeface="+mn-lt"/>
                        </a:rPr>
                        <a:t>73</a:t>
                      </a:r>
                    </a:p>
                  </a:txBody>
                  <a:tcPr marL="9525" marR="9525" marT="9525" marB="0" anchor="ctr"/>
                </a:tc>
              </a:tr>
              <a:tr h="441505">
                <a:tc>
                  <a:txBody>
                    <a:bodyPr/>
                    <a:lstStyle/>
                    <a:p>
                      <a:r>
                        <a:rPr lang="en-US" sz="1600" dirty="0" smtClean="0">
                          <a:effectLst>
                            <a:outerShdw blurRad="38100" dist="38100" dir="2700000" algn="tl">
                              <a:srgbClr val="000000">
                                <a:alpha val="43137"/>
                              </a:srgbClr>
                            </a:outerShdw>
                          </a:effectLst>
                        </a:rPr>
                        <a:t>Sutherland</a:t>
                      </a:r>
                      <a:endParaRPr lang="en-US" sz="1600" dirty="0">
                        <a:effectLst>
                          <a:outerShdw blurRad="38100" dist="38100" dir="2700000" algn="tl">
                            <a:srgbClr val="000000">
                              <a:alpha val="43137"/>
                            </a:srgbClr>
                          </a:outerShdw>
                        </a:effectLst>
                      </a:endParaRPr>
                    </a:p>
                  </a:txBody>
                  <a:tcPr/>
                </a:tc>
                <a:tc>
                  <a:txBody>
                    <a:bodyPr/>
                    <a:lstStyle/>
                    <a:p>
                      <a:pPr algn="ctr"/>
                      <a:r>
                        <a:rPr lang="en-US" sz="1600" dirty="0" smtClean="0"/>
                        <a:t>737</a:t>
                      </a:r>
                      <a:endParaRPr lang="en-US" sz="1600" dirty="0"/>
                    </a:p>
                  </a:txBody>
                  <a:tcPr anchor="ctr"/>
                </a:tc>
                <a:tc>
                  <a:txBody>
                    <a:bodyPr/>
                    <a:lstStyle/>
                    <a:p>
                      <a:pPr algn="ctr" fontAlgn="b"/>
                      <a:r>
                        <a:rPr lang="en-US" sz="1600" b="0" i="0" u="none" strike="noStrike">
                          <a:solidFill>
                            <a:srgbClr val="000000"/>
                          </a:solidFill>
                          <a:effectLst/>
                          <a:latin typeface="+mn-lt"/>
                        </a:rPr>
                        <a:t>135</a:t>
                      </a:r>
                    </a:p>
                  </a:txBody>
                  <a:tcPr marL="9525" marR="9525" marT="9525" marB="0" anchor="ctr"/>
                </a:tc>
                <a:tc>
                  <a:txBody>
                    <a:bodyPr/>
                    <a:lstStyle/>
                    <a:p>
                      <a:pPr algn="ctr" fontAlgn="b"/>
                      <a:r>
                        <a:rPr lang="en-US" sz="1600" b="0" i="0" u="none" strike="noStrike">
                          <a:solidFill>
                            <a:srgbClr val="000000"/>
                          </a:solidFill>
                          <a:effectLst/>
                          <a:latin typeface="+mn-lt"/>
                        </a:rPr>
                        <a:t>130</a:t>
                      </a:r>
                    </a:p>
                  </a:txBody>
                  <a:tcPr marL="9525" marR="9525" marT="9525" marB="0" anchor="ctr"/>
                </a:tc>
                <a:tc>
                  <a:txBody>
                    <a:bodyPr/>
                    <a:lstStyle/>
                    <a:p>
                      <a:pPr algn="ctr" fontAlgn="b"/>
                      <a:r>
                        <a:rPr lang="en-US" sz="1600" b="0" i="0" u="none" strike="noStrike">
                          <a:solidFill>
                            <a:srgbClr val="000000"/>
                          </a:solidFill>
                          <a:effectLst/>
                          <a:latin typeface="+mn-lt"/>
                        </a:rPr>
                        <a:t>140</a:t>
                      </a:r>
                    </a:p>
                  </a:txBody>
                  <a:tcPr marL="9525" marR="9525" marT="9525" marB="0" anchor="ctr"/>
                </a:tc>
                <a:tc>
                  <a:txBody>
                    <a:bodyPr/>
                    <a:lstStyle/>
                    <a:p>
                      <a:pPr algn="ctr" fontAlgn="b"/>
                      <a:r>
                        <a:rPr lang="en-US" sz="1600" b="0" i="0" u="none" strike="noStrike">
                          <a:solidFill>
                            <a:srgbClr val="000000"/>
                          </a:solidFill>
                          <a:effectLst/>
                          <a:latin typeface="+mn-lt"/>
                        </a:rPr>
                        <a:t>149</a:t>
                      </a:r>
                    </a:p>
                  </a:txBody>
                  <a:tcPr marL="9525" marR="9525" marT="9525" marB="0" anchor="ctr"/>
                </a:tc>
                <a:tc>
                  <a:txBody>
                    <a:bodyPr/>
                    <a:lstStyle/>
                    <a:p>
                      <a:pPr algn="ctr" fontAlgn="b"/>
                      <a:r>
                        <a:rPr lang="en-US" sz="1600" b="0" i="0" u="none" strike="noStrike">
                          <a:solidFill>
                            <a:srgbClr val="000000"/>
                          </a:solidFill>
                          <a:effectLst/>
                          <a:latin typeface="+mn-lt"/>
                        </a:rPr>
                        <a:t>128</a:t>
                      </a:r>
                    </a:p>
                  </a:txBody>
                  <a:tcPr marL="9525" marR="9525" marT="9525" marB="0" anchor="ctr"/>
                </a:tc>
                <a:tc>
                  <a:txBody>
                    <a:bodyPr/>
                    <a:lstStyle/>
                    <a:p>
                      <a:pPr algn="ctr" fontAlgn="b"/>
                      <a:r>
                        <a:rPr lang="en-US" sz="1600" b="0" i="0" u="none" strike="noStrike">
                          <a:solidFill>
                            <a:srgbClr val="000000"/>
                          </a:solidFill>
                          <a:effectLst/>
                          <a:latin typeface="+mn-lt"/>
                        </a:rPr>
                        <a:t>94</a:t>
                      </a:r>
                    </a:p>
                  </a:txBody>
                  <a:tcPr marL="9525" marR="9525" marT="9525" marB="0" anchor="ctr"/>
                </a:tc>
              </a:tr>
              <a:tr h="441505">
                <a:tc>
                  <a:txBody>
                    <a:bodyPr/>
                    <a:lstStyle/>
                    <a:p>
                      <a:r>
                        <a:rPr lang="en-US" sz="1600" dirty="0" smtClean="0">
                          <a:effectLst>
                            <a:outerShdw blurRad="38100" dist="38100" dir="2700000" algn="tl">
                              <a:srgbClr val="000000">
                                <a:alpha val="43137"/>
                              </a:srgbClr>
                            </a:outerShdw>
                          </a:effectLst>
                        </a:rPr>
                        <a:t>Walton</a:t>
                      </a:r>
                      <a:endParaRPr lang="en-US" sz="1600" dirty="0">
                        <a:effectLst>
                          <a:outerShdw blurRad="38100" dist="38100" dir="2700000" algn="tl">
                            <a:srgbClr val="000000">
                              <a:alpha val="43137"/>
                            </a:srgbClr>
                          </a:outerShdw>
                        </a:effectLst>
                      </a:endParaRPr>
                    </a:p>
                  </a:txBody>
                  <a:tcPr/>
                </a:tc>
                <a:tc>
                  <a:txBody>
                    <a:bodyPr/>
                    <a:lstStyle/>
                    <a:p>
                      <a:pPr algn="ctr"/>
                      <a:r>
                        <a:rPr lang="en-US" sz="1600" dirty="0" smtClean="0"/>
                        <a:t>534</a:t>
                      </a:r>
                      <a:endParaRPr lang="en-US" sz="1600" dirty="0"/>
                    </a:p>
                  </a:txBody>
                  <a:tcPr anchor="ctr"/>
                </a:tc>
                <a:tc>
                  <a:txBody>
                    <a:bodyPr/>
                    <a:lstStyle/>
                    <a:p>
                      <a:pPr algn="ctr" fontAlgn="b"/>
                      <a:r>
                        <a:rPr lang="en-US" sz="1600" b="0" i="0" u="none" strike="noStrike">
                          <a:solidFill>
                            <a:srgbClr val="000000"/>
                          </a:solidFill>
                          <a:effectLst/>
                          <a:latin typeface="+mn-lt"/>
                        </a:rPr>
                        <a:t>201</a:t>
                      </a:r>
                    </a:p>
                  </a:txBody>
                  <a:tcPr marL="9525" marR="9525" marT="9525" marB="0" anchor="ctr"/>
                </a:tc>
                <a:tc>
                  <a:txBody>
                    <a:bodyPr/>
                    <a:lstStyle/>
                    <a:p>
                      <a:pPr algn="ctr" fontAlgn="b"/>
                      <a:r>
                        <a:rPr lang="en-US" sz="1600" b="0" i="0" u="none" strike="noStrike">
                          <a:solidFill>
                            <a:srgbClr val="000000"/>
                          </a:solidFill>
                          <a:effectLst/>
                          <a:latin typeface="+mn-lt"/>
                        </a:rPr>
                        <a:t>206</a:t>
                      </a:r>
                    </a:p>
                  </a:txBody>
                  <a:tcPr marL="9525" marR="9525" marT="9525" marB="0" anchor="ctr"/>
                </a:tc>
                <a:tc>
                  <a:txBody>
                    <a:bodyPr/>
                    <a:lstStyle/>
                    <a:p>
                      <a:pPr algn="ctr" fontAlgn="b"/>
                      <a:r>
                        <a:rPr lang="en-US" sz="1600" b="0" i="0" u="none" strike="noStrike">
                          <a:solidFill>
                            <a:srgbClr val="000000"/>
                          </a:solidFill>
                          <a:effectLst/>
                          <a:latin typeface="+mn-lt"/>
                        </a:rPr>
                        <a:t>183</a:t>
                      </a:r>
                    </a:p>
                  </a:txBody>
                  <a:tcPr marL="9525" marR="9525" marT="9525" marB="0" anchor="ctr"/>
                </a:tc>
                <a:tc>
                  <a:txBody>
                    <a:bodyPr/>
                    <a:lstStyle/>
                    <a:p>
                      <a:pPr algn="ctr" fontAlgn="b"/>
                      <a:r>
                        <a:rPr lang="en-US" sz="1600" b="0" i="0" u="none" strike="noStrike">
                          <a:solidFill>
                            <a:srgbClr val="000000"/>
                          </a:solidFill>
                          <a:effectLst/>
                          <a:latin typeface="+mn-lt"/>
                        </a:rPr>
                        <a:t>190</a:t>
                      </a:r>
                    </a:p>
                  </a:txBody>
                  <a:tcPr marL="9525" marR="9525" marT="9525" marB="0" anchor="ctr"/>
                </a:tc>
                <a:tc>
                  <a:txBody>
                    <a:bodyPr/>
                    <a:lstStyle/>
                    <a:p>
                      <a:pPr algn="ctr" fontAlgn="b"/>
                      <a:r>
                        <a:rPr lang="en-US" sz="1600" b="0" i="0" u="none" strike="noStrike">
                          <a:solidFill>
                            <a:srgbClr val="000000"/>
                          </a:solidFill>
                          <a:effectLst/>
                          <a:latin typeface="+mn-lt"/>
                        </a:rPr>
                        <a:t>200</a:t>
                      </a:r>
                    </a:p>
                  </a:txBody>
                  <a:tcPr marL="9525" marR="9525" marT="9525" marB="0" anchor="ctr"/>
                </a:tc>
                <a:tc>
                  <a:txBody>
                    <a:bodyPr/>
                    <a:lstStyle/>
                    <a:p>
                      <a:pPr algn="ctr" fontAlgn="b"/>
                      <a:r>
                        <a:rPr lang="en-US" sz="1600" b="0" i="0" u="none" strike="noStrike" dirty="0">
                          <a:solidFill>
                            <a:srgbClr val="000000"/>
                          </a:solidFill>
                          <a:effectLst/>
                          <a:latin typeface="+mn-lt"/>
                        </a:rPr>
                        <a:t>200</a:t>
                      </a:r>
                    </a:p>
                  </a:txBody>
                  <a:tcPr marL="9525" marR="9525" marT="9525" marB="0" anchor="ctr"/>
                </a:tc>
              </a:tr>
            </a:tbl>
          </a:graphicData>
        </a:graphic>
      </p:graphicFrame>
      <p:sp>
        <p:nvSpPr>
          <p:cNvPr id="4" name="TextBox 3"/>
          <p:cNvSpPr txBox="1"/>
          <p:nvPr/>
        </p:nvSpPr>
        <p:spPr>
          <a:xfrm>
            <a:off x="5556069" y="156755"/>
            <a:ext cx="3494867" cy="276999"/>
          </a:xfrm>
          <a:prstGeom prst="rect">
            <a:avLst/>
          </a:prstGeom>
          <a:noFill/>
        </p:spPr>
        <p:txBody>
          <a:bodyPr wrap="none" rtlCol="0">
            <a:spAutoFit/>
          </a:bodyPr>
          <a:lstStyle/>
          <a:p>
            <a:r>
              <a:rPr lang="en-US" sz="1200" i="1" dirty="0" smtClean="0"/>
              <a:t>*Projections updated based on 9/1/15 enrollment data</a:t>
            </a:r>
            <a:endParaRPr lang="en-US" sz="1200" i="1" dirty="0"/>
          </a:p>
        </p:txBody>
      </p:sp>
    </p:spTree>
    <p:extLst>
      <p:ext uri="{BB962C8B-B14F-4D97-AF65-F5344CB8AC3E}">
        <p14:creationId xmlns:p14="http://schemas.microsoft.com/office/powerpoint/2010/main" val="2090949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vs. enrollment</a:t>
            </a:r>
            <a:endParaRPr lang="en-US"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1586879542"/>
              </p:ext>
            </p:extLst>
          </p:nvPr>
        </p:nvGraphicFramePr>
        <p:xfrm>
          <a:off x="464480" y="2084832"/>
          <a:ext cx="8356447" cy="2036024"/>
        </p:xfrm>
        <a:graphic>
          <a:graphicData uri="http://schemas.openxmlformats.org/drawingml/2006/table">
            <a:tbl>
              <a:tblPr firstCol="1" bandRow="1">
                <a:tableStyleId>{5C22544A-7EE6-4342-B048-85BDC9FD1C3A}</a:tableStyleId>
              </a:tblPr>
              <a:tblGrid>
                <a:gridCol w="1712663"/>
                <a:gridCol w="984068"/>
                <a:gridCol w="943286"/>
                <a:gridCol w="943286"/>
                <a:gridCol w="943286"/>
                <a:gridCol w="943286"/>
                <a:gridCol w="943286"/>
                <a:gridCol w="943286"/>
              </a:tblGrid>
              <a:tr h="359624">
                <a:tc rowSpan="2">
                  <a:txBody>
                    <a:bodyPr/>
                    <a:lstStyle/>
                    <a:p>
                      <a:pPr algn="ctr"/>
                      <a:r>
                        <a:rPr lang="en-US" sz="1600" dirty="0" smtClean="0">
                          <a:effectLst>
                            <a:outerShdw blurRad="38100" dist="38100" dir="2700000" algn="tl">
                              <a:srgbClr val="000000">
                                <a:alpha val="43137"/>
                              </a:srgbClr>
                            </a:outerShdw>
                          </a:effectLst>
                        </a:rPr>
                        <a:t>Elementary School</a:t>
                      </a:r>
                      <a:endParaRPr lang="en-US" sz="1600" b="1" dirty="0">
                        <a:solidFill>
                          <a:schemeClr val="bg1"/>
                        </a:solidFill>
                        <a:effectLst>
                          <a:outerShdw blurRad="38100" dist="38100" dir="2700000" algn="tl">
                            <a:srgbClr val="000000">
                              <a:alpha val="43137"/>
                            </a:srgbClr>
                          </a:outerShdw>
                        </a:effectLst>
                      </a:endParaRPr>
                    </a:p>
                  </a:txBody>
                  <a:tcPr anchor="ctr"/>
                </a:tc>
                <a:tc rowSpan="2">
                  <a:txBody>
                    <a:bodyPr/>
                    <a:lstStyle/>
                    <a:p>
                      <a:pPr algn="ctr"/>
                      <a:r>
                        <a:rPr lang="en-US" sz="1600" b="1" dirty="0" smtClean="0">
                          <a:solidFill>
                            <a:schemeClr val="bg1"/>
                          </a:solidFill>
                          <a:effectLst>
                            <a:outerShdw blurRad="38100" dist="38100" dir="2700000" algn="tl">
                              <a:srgbClr val="000000">
                                <a:alpha val="43137"/>
                              </a:srgbClr>
                            </a:outerShdw>
                          </a:effectLst>
                        </a:rPr>
                        <a:t>Building Capacity</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gridSpan="6">
                  <a:txBody>
                    <a:bodyPr/>
                    <a:lstStyle/>
                    <a:p>
                      <a:pPr algn="ctr"/>
                      <a:r>
                        <a:rPr lang="en-US" sz="1600" b="1" cap="all" baseline="0" dirty="0" smtClean="0">
                          <a:solidFill>
                            <a:schemeClr val="bg1"/>
                          </a:solidFill>
                          <a:effectLst>
                            <a:outerShdw blurRad="38100" dist="38100" dir="2700000" algn="tl">
                              <a:srgbClr val="000000">
                                <a:alpha val="43137"/>
                              </a:srgbClr>
                            </a:outerShdw>
                          </a:effectLst>
                        </a:rPr>
                        <a:t>Enrollment (Current + Projections)</a:t>
                      </a:r>
                    </a:p>
                  </a:txBody>
                  <a:tcPr anchor="ctr">
                    <a:solidFill>
                      <a:schemeClr val="accent1"/>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r>
              <a:tr h="330411">
                <a:tc vMerge="1">
                  <a:txBody>
                    <a:bodyPr/>
                    <a:lstStyle/>
                    <a:p>
                      <a:pPr algn="ctr"/>
                      <a:endParaRPr lang="en-US" sz="1600" dirty="0"/>
                    </a:p>
                  </a:txBody>
                  <a:tcPr anchor="ctr"/>
                </a:tc>
                <a:tc vMerge="1">
                  <a:txBody>
                    <a:bodyPr/>
                    <a:lstStyle/>
                    <a:p>
                      <a:pPr algn="ctr"/>
                      <a:endParaRPr lang="en-US" sz="1600" dirty="0"/>
                    </a:p>
                  </a:txBody>
                  <a:tcPr anchor="ctr"/>
                </a:tc>
                <a:tc>
                  <a:txBody>
                    <a:bodyPr/>
                    <a:lstStyle/>
                    <a:p>
                      <a:pPr algn="ctr"/>
                      <a:r>
                        <a:rPr lang="en-US" sz="1600" b="1" dirty="0" smtClean="0">
                          <a:solidFill>
                            <a:schemeClr val="bg1"/>
                          </a:solidFill>
                          <a:effectLst>
                            <a:outerShdw blurRad="38100" dist="38100" dir="2700000" algn="tl">
                              <a:srgbClr val="000000">
                                <a:alpha val="43137"/>
                              </a:srgbClr>
                            </a:outerShdw>
                          </a:effectLst>
                        </a:rPr>
                        <a:t>9/1/15</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2016/17</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2017/18</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2018/19</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2019/20</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2020/21</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r>
              <a:tr h="330411">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dirty="0" smtClean="0">
                          <a:effectLst>
                            <a:outerShdw blurRad="38100" dist="38100" dir="2700000" algn="tl">
                              <a:srgbClr val="000000">
                                <a:alpha val="43137"/>
                              </a:srgbClr>
                            </a:outerShdw>
                          </a:effectLst>
                        </a:rPr>
                        <a:t>Greer</a:t>
                      </a:r>
                    </a:p>
                  </a:txBody>
                  <a:tcPr/>
                </a:tc>
                <a:tc>
                  <a:txBody>
                    <a:bodyPr/>
                    <a:lstStyle/>
                    <a:p>
                      <a:pPr algn="ctr"/>
                      <a:r>
                        <a:rPr lang="en-US" sz="1600" dirty="0" smtClean="0"/>
                        <a:t>578</a:t>
                      </a:r>
                    </a:p>
                  </a:txBody>
                  <a:tcPr anchor="ctr"/>
                </a:tc>
                <a:tc>
                  <a:txBody>
                    <a:bodyPr/>
                    <a:lstStyle/>
                    <a:p>
                      <a:pPr algn="ctr" fontAlgn="ctr"/>
                      <a:r>
                        <a:rPr lang="en-US" sz="1600" b="0" i="0" u="none" strike="noStrike" dirty="0">
                          <a:solidFill>
                            <a:srgbClr val="000000"/>
                          </a:solidFill>
                          <a:effectLst/>
                          <a:latin typeface="Trebuchet MS" panose="020B0603020202020204" pitchFamily="34" charset="0"/>
                        </a:rPr>
                        <a:t>611</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647</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658</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681</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671</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659</a:t>
                      </a:r>
                    </a:p>
                  </a:txBody>
                  <a:tcPr marL="9525" marR="9525" marT="9525" marB="0" anchor="ctr"/>
                </a:tc>
              </a:tr>
              <a:tr h="330411">
                <a:tc>
                  <a:txBody>
                    <a:bodyPr/>
                    <a:lstStyle/>
                    <a:p>
                      <a:r>
                        <a:rPr lang="en-US" sz="1600" dirty="0" smtClean="0">
                          <a:effectLst>
                            <a:outerShdw blurRad="38100" dist="38100" dir="2700000" algn="tl">
                              <a:srgbClr val="000000">
                                <a:alpha val="43137"/>
                              </a:srgbClr>
                            </a:outerShdw>
                          </a:effectLst>
                        </a:rPr>
                        <a:t>Murray</a:t>
                      </a:r>
                    </a:p>
                  </a:txBody>
                  <a:tcPr/>
                </a:tc>
                <a:tc>
                  <a:txBody>
                    <a:bodyPr/>
                    <a:lstStyle/>
                    <a:p>
                      <a:pPr algn="ctr"/>
                      <a:r>
                        <a:rPr lang="en-US" sz="1600" dirty="0" smtClean="0"/>
                        <a:t>296</a:t>
                      </a:r>
                      <a:endParaRPr lang="en-US" sz="1600" dirty="0"/>
                    </a:p>
                  </a:txBody>
                  <a:tcPr anchor="ctr"/>
                </a:tc>
                <a:tc>
                  <a:txBody>
                    <a:bodyPr/>
                    <a:lstStyle/>
                    <a:p>
                      <a:pPr algn="ctr" fontAlgn="ctr"/>
                      <a:r>
                        <a:rPr lang="en-US" sz="1600" b="0" i="0" u="none" strike="noStrike" dirty="0">
                          <a:solidFill>
                            <a:srgbClr val="000000"/>
                          </a:solidFill>
                          <a:effectLst/>
                          <a:latin typeface="Trebuchet MS" panose="020B0603020202020204" pitchFamily="34" charset="0"/>
                        </a:rPr>
                        <a:t>253</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251</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256</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255</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246</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255</a:t>
                      </a:r>
                    </a:p>
                  </a:txBody>
                  <a:tcPr marL="9525" marR="9525" marT="9525" marB="0" anchor="ctr"/>
                </a:tc>
              </a:tr>
              <a:tr h="330411">
                <a:tc>
                  <a:txBody>
                    <a:bodyPr/>
                    <a:lstStyle/>
                    <a:p>
                      <a:r>
                        <a:rPr lang="en-US" sz="1600" dirty="0" smtClean="0">
                          <a:effectLst>
                            <a:outerShdw blurRad="38100" dist="38100" dir="2700000" algn="tl">
                              <a:srgbClr val="000000">
                                <a:alpha val="43137"/>
                              </a:srgbClr>
                            </a:outerShdw>
                          </a:effectLst>
                        </a:rPr>
                        <a:t>Broadus Wood</a:t>
                      </a:r>
                      <a:endParaRPr lang="en-US" sz="1600" dirty="0">
                        <a:effectLst>
                          <a:outerShdw blurRad="38100" dist="38100" dir="2700000" algn="tl">
                            <a:srgbClr val="000000">
                              <a:alpha val="43137"/>
                            </a:srgbClr>
                          </a:outerShdw>
                        </a:effectLst>
                      </a:endParaRPr>
                    </a:p>
                  </a:txBody>
                  <a:tcPr/>
                </a:tc>
                <a:tc>
                  <a:txBody>
                    <a:bodyPr/>
                    <a:lstStyle/>
                    <a:p>
                      <a:pPr algn="ctr"/>
                      <a:r>
                        <a:rPr lang="en-US" sz="1600" dirty="0" smtClean="0"/>
                        <a:t>380</a:t>
                      </a:r>
                      <a:endParaRPr lang="en-US" sz="1600" dirty="0"/>
                    </a:p>
                  </a:txBody>
                  <a:tcPr anchor="ctr"/>
                </a:tc>
                <a:tc>
                  <a:txBody>
                    <a:bodyPr/>
                    <a:lstStyle/>
                    <a:p>
                      <a:pPr algn="ctr" fontAlgn="ctr"/>
                      <a:r>
                        <a:rPr lang="en-US" sz="1600" b="0" i="0" u="none" strike="noStrike">
                          <a:solidFill>
                            <a:srgbClr val="000000"/>
                          </a:solidFill>
                          <a:effectLst/>
                          <a:latin typeface="Trebuchet MS" panose="020B0603020202020204" pitchFamily="34" charset="0"/>
                        </a:rPr>
                        <a:t>275</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258</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270</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258</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261</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256</a:t>
                      </a:r>
                    </a:p>
                  </a:txBody>
                  <a:tcPr marL="9525" marR="9525" marT="9525" marB="0" anchor="ctr"/>
                </a:tc>
              </a:tr>
              <a:tr h="330411">
                <a:tc>
                  <a:txBody>
                    <a:bodyPr/>
                    <a:lstStyle/>
                    <a:p>
                      <a:r>
                        <a:rPr lang="en-US" sz="1600" dirty="0" err="1" smtClean="0">
                          <a:effectLst>
                            <a:outerShdw blurRad="38100" dist="38100" dir="2700000" algn="tl">
                              <a:srgbClr val="000000">
                                <a:alpha val="43137"/>
                              </a:srgbClr>
                            </a:outerShdw>
                          </a:effectLst>
                        </a:rPr>
                        <a:t>Agnor</a:t>
                      </a:r>
                      <a:r>
                        <a:rPr lang="en-US" sz="1600" dirty="0" smtClean="0">
                          <a:effectLst>
                            <a:outerShdw blurRad="38100" dist="38100" dir="2700000" algn="tl">
                              <a:srgbClr val="000000">
                                <a:alpha val="43137"/>
                              </a:srgbClr>
                            </a:outerShdw>
                          </a:effectLst>
                        </a:rPr>
                        <a:t>-Hurt</a:t>
                      </a:r>
                      <a:endParaRPr lang="en-US" sz="1600" dirty="0">
                        <a:effectLst>
                          <a:outerShdw blurRad="38100" dist="38100" dir="2700000" algn="tl">
                            <a:srgbClr val="000000">
                              <a:alpha val="43137"/>
                            </a:srgbClr>
                          </a:outerShdw>
                        </a:effectLst>
                      </a:endParaRPr>
                    </a:p>
                  </a:txBody>
                  <a:tcPr/>
                </a:tc>
                <a:tc>
                  <a:txBody>
                    <a:bodyPr/>
                    <a:lstStyle/>
                    <a:p>
                      <a:pPr algn="ctr"/>
                      <a:r>
                        <a:rPr lang="en-US" sz="1600" dirty="0" smtClean="0"/>
                        <a:t>566</a:t>
                      </a:r>
                      <a:endParaRPr lang="en-US" sz="1600" dirty="0"/>
                    </a:p>
                  </a:txBody>
                  <a:tcPr anchor="ctr"/>
                </a:tc>
                <a:tc>
                  <a:txBody>
                    <a:bodyPr/>
                    <a:lstStyle/>
                    <a:p>
                      <a:pPr algn="ctr" fontAlgn="ctr"/>
                      <a:r>
                        <a:rPr lang="en-US" sz="1600" b="0" i="0" u="none" strike="noStrike">
                          <a:solidFill>
                            <a:srgbClr val="000000"/>
                          </a:solidFill>
                          <a:effectLst/>
                          <a:latin typeface="Trebuchet MS" panose="020B0603020202020204" pitchFamily="34" charset="0"/>
                        </a:rPr>
                        <a:t>538</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566</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575</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579</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580</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596</a:t>
                      </a:r>
                    </a:p>
                  </a:txBody>
                  <a:tcPr marL="9525" marR="9525" marT="9525" marB="0" anchor="ctr"/>
                </a:tc>
              </a:tr>
            </a:tbl>
          </a:graphicData>
        </a:graphic>
      </p:graphicFrame>
      <p:graphicFrame>
        <p:nvGraphicFramePr>
          <p:cNvPr id="4" name="Content Placeholder 3"/>
          <p:cNvGraphicFramePr>
            <a:graphicFrameLocks/>
          </p:cNvGraphicFramePr>
          <p:nvPr>
            <p:extLst>
              <p:ext uri="{D42A27DB-BD31-4B8C-83A1-F6EECF244321}">
                <p14:modId xmlns:p14="http://schemas.microsoft.com/office/powerpoint/2010/main" val="3261818234"/>
              </p:ext>
            </p:extLst>
          </p:nvPr>
        </p:nvGraphicFramePr>
        <p:xfrm>
          <a:off x="442709" y="4579839"/>
          <a:ext cx="8356447" cy="2041323"/>
        </p:xfrm>
        <a:graphic>
          <a:graphicData uri="http://schemas.openxmlformats.org/drawingml/2006/table">
            <a:tbl>
              <a:tblPr firstCol="1" bandRow="1">
                <a:tableStyleId>{5C22544A-7EE6-4342-B048-85BDC9FD1C3A}</a:tableStyleId>
              </a:tblPr>
              <a:tblGrid>
                <a:gridCol w="1712663"/>
                <a:gridCol w="984068"/>
                <a:gridCol w="943286"/>
                <a:gridCol w="943286"/>
                <a:gridCol w="943286"/>
                <a:gridCol w="943286"/>
                <a:gridCol w="943286"/>
                <a:gridCol w="943286"/>
              </a:tblGrid>
              <a:tr h="364923">
                <a:tc rowSpan="2">
                  <a:txBody>
                    <a:bodyPr/>
                    <a:lstStyle/>
                    <a:p>
                      <a:pPr algn="ctr"/>
                      <a:r>
                        <a:rPr lang="en-US" sz="1600" dirty="0" smtClean="0">
                          <a:effectLst>
                            <a:outerShdw blurRad="38100" dist="38100" dir="2700000" algn="tl">
                              <a:srgbClr val="000000">
                                <a:alpha val="43137"/>
                              </a:srgbClr>
                            </a:outerShdw>
                          </a:effectLst>
                        </a:rPr>
                        <a:t>Elementary School</a:t>
                      </a:r>
                      <a:endParaRPr lang="en-US" sz="1600" b="1" dirty="0">
                        <a:solidFill>
                          <a:schemeClr val="bg1"/>
                        </a:solidFill>
                        <a:effectLst>
                          <a:outerShdw blurRad="38100" dist="38100" dir="2700000" algn="tl">
                            <a:srgbClr val="000000">
                              <a:alpha val="43137"/>
                            </a:srgbClr>
                          </a:outerShdw>
                        </a:effectLst>
                      </a:endParaRPr>
                    </a:p>
                  </a:txBody>
                  <a:tcPr anchor="ctr"/>
                </a:tc>
                <a:tc rowSpan="2">
                  <a:txBody>
                    <a:bodyPr/>
                    <a:lstStyle/>
                    <a:p>
                      <a:pPr algn="ctr"/>
                      <a:r>
                        <a:rPr lang="en-US" sz="1600" b="1" dirty="0" smtClean="0">
                          <a:solidFill>
                            <a:schemeClr val="bg1"/>
                          </a:solidFill>
                          <a:effectLst>
                            <a:outerShdw blurRad="38100" dist="38100" dir="2700000" algn="tl">
                              <a:srgbClr val="000000">
                                <a:alpha val="43137"/>
                              </a:srgbClr>
                            </a:outerShdw>
                          </a:effectLst>
                        </a:rPr>
                        <a:t>Building Capacity</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gridSpan="6">
                  <a:txBody>
                    <a:bodyPr/>
                    <a:lstStyle/>
                    <a:p>
                      <a:pPr marL="0" marR="0" indent="0" algn="ctr" defTabSz="914377" rtl="0" eaLnBrk="1" fontAlgn="auto" latinLnBrk="0" hangingPunct="1">
                        <a:lnSpc>
                          <a:spcPct val="100000"/>
                        </a:lnSpc>
                        <a:spcBef>
                          <a:spcPts val="0"/>
                        </a:spcBef>
                        <a:spcAft>
                          <a:spcPts val="0"/>
                        </a:spcAft>
                        <a:buClrTx/>
                        <a:buSzTx/>
                        <a:buFontTx/>
                        <a:buNone/>
                        <a:tabLst/>
                        <a:defRPr/>
                      </a:pPr>
                      <a:r>
                        <a:rPr lang="en-US" sz="1600" b="1" cap="all" dirty="0" smtClean="0">
                          <a:solidFill>
                            <a:schemeClr val="bg1"/>
                          </a:solidFill>
                          <a:effectLst>
                            <a:outerShdw blurRad="38100" dist="38100" dir="2700000" algn="tl">
                              <a:srgbClr val="000000">
                                <a:alpha val="43137"/>
                              </a:srgbClr>
                            </a:outerShdw>
                          </a:effectLst>
                        </a:rPr>
                        <a:t>Current &amp; Projected</a:t>
                      </a:r>
                      <a:r>
                        <a:rPr lang="en-US" sz="1600" b="1" cap="all" baseline="0" dirty="0" smtClean="0">
                          <a:solidFill>
                            <a:schemeClr val="bg1"/>
                          </a:solidFill>
                          <a:effectLst>
                            <a:outerShdw blurRad="38100" dist="38100" dir="2700000" algn="tl">
                              <a:srgbClr val="000000">
                                <a:alpha val="43137"/>
                              </a:srgbClr>
                            </a:outerShdw>
                          </a:effectLst>
                        </a:rPr>
                        <a:t> </a:t>
                      </a:r>
                      <a:r>
                        <a:rPr lang="en-US" sz="1600" b="1" cap="all" dirty="0" smtClean="0">
                          <a:solidFill>
                            <a:schemeClr val="bg1"/>
                          </a:solidFill>
                          <a:effectLst>
                            <a:outerShdw blurRad="38100" dist="38100" dir="2700000" algn="tl">
                              <a:srgbClr val="000000">
                                <a:alpha val="43137"/>
                              </a:srgbClr>
                            </a:outerShdw>
                          </a:effectLst>
                        </a:rPr>
                        <a:t>Seat</a:t>
                      </a:r>
                      <a:r>
                        <a:rPr lang="en-US" sz="1600" b="1" cap="all" baseline="0" dirty="0" smtClean="0">
                          <a:solidFill>
                            <a:schemeClr val="bg1"/>
                          </a:solidFill>
                          <a:effectLst>
                            <a:outerShdw blurRad="38100" dist="38100" dir="2700000" algn="tl">
                              <a:srgbClr val="000000">
                                <a:alpha val="43137"/>
                              </a:srgbClr>
                            </a:outerShdw>
                          </a:effectLst>
                        </a:rPr>
                        <a:t> Surplus/Deficiency</a:t>
                      </a:r>
                      <a:endParaRPr lang="en-US" sz="1600" b="1" cap="all" dirty="0" smtClean="0">
                        <a:solidFill>
                          <a:schemeClr val="bg1"/>
                        </a:solidFill>
                        <a:effectLst>
                          <a:outerShdw blurRad="38100" dist="38100" dir="2700000" algn="tl">
                            <a:srgbClr val="000000">
                              <a:alpha val="43137"/>
                            </a:srgbClr>
                          </a:outerShdw>
                        </a:effectLst>
                      </a:endParaRPr>
                    </a:p>
                  </a:txBody>
                  <a:tcPr anchor="ctr">
                    <a:solidFill>
                      <a:schemeClr val="accent1"/>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c hMerge="1">
                  <a:txBody>
                    <a:bodyPr/>
                    <a:lstStyle/>
                    <a:p>
                      <a:pPr algn="ctr"/>
                      <a:endParaRPr lang="en-US" sz="1600" dirty="0"/>
                    </a:p>
                  </a:txBody>
                  <a:tcPr anchor="ctr">
                    <a:solidFill>
                      <a:schemeClr val="accent2"/>
                    </a:solidFill>
                  </a:tcPr>
                </a:tc>
              </a:tr>
              <a:tr h="329351">
                <a:tc vMerge="1">
                  <a:txBody>
                    <a:bodyPr/>
                    <a:lstStyle/>
                    <a:p>
                      <a:pPr algn="ctr"/>
                      <a:endParaRPr lang="en-US" sz="1600" dirty="0"/>
                    </a:p>
                  </a:txBody>
                  <a:tcPr anchor="ctr"/>
                </a:tc>
                <a:tc vMerge="1">
                  <a:txBody>
                    <a:bodyPr/>
                    <a:lstStyle/>
                    <a:p>
                      <a:pPr algn="ctr"/>
                      <a:endParaRPr lang="en-US" sz="1600" dirty="0"/>
                    </a:p>
                  </a:txBody>
                  <a:tcPr anchor="ctr"/>
                </a:tc>
                <a:tc>
                  <a:txBody>
                    <a:bodyPr/>
                    <a:lstStyle/>
                    <a:p>
                      <a:pPr algn="ctr"/>
                      <a:r>
                        <a:rPr lang="en-US" sz="1600" b="1" dirty="0" smtClean="0">
                          <a:solidFill>
                            <a:schemeClr val="bg1"/>
                          </a:solidFill>
                          <a:effectLst>
                            <a:outerShdw blurRad="38100" dist="38100" dir="2700000" algn="tl">
                              <a:srgbClr val="000000">
                                <a:alpha val="43137"/>
                              </a:srgbClr>
                            </a:outerShdw>
                          </a:effectLst>
                        </a:rPr>
                        <a:t>9/1/15</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2016/17</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2017/18</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2018/19</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2019/20</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c>
                  <a:txBody>
                    <a:bodyPr/>
                    <a:lstStyle/>
                    <a:p>
                      <a:pPr algn="ctr"/>
                      <a:r>
                        <a:rPr lang="en-US" sz="1600" b="1" dirty="0" smtClean="0">
                          <a:solidFill>
                            <a:schemeClr val="bg1"/>
                          </a:solidFill>
                          <a:effectLst>
                            <a:outerShdw blurRad="38100" dist="38100" dir="2700000" algn="tl">
                              <a:srgbClr val="000000">
                                <a:alpha val="43137"/>
                              </a:srgbClr>
                            </a:outerShdw>
                          </a:effectLst>
                        </a:rPr>
                        <a:t>2020/21</a:t>
                      </a:r>
                      <a:endParaRPr lang="en-US" sz="1600" b="1" dirty="0">
                        <a:solidFill>
                          <a:schemeClr val="bg1"/>
                        </a:solidFill>
                        <a:effectLst>
                          <a:outerShdw blurRad="38100" dist="38100" dir="2700000" algn="tl">
                            <a:srgbClr val="000000">
                              <a:alpha val="43137"/>
                            </a:srgbClr>
                          </a:outerShdw>
                        </a:effectLst>
                      </a:endParaRPr>
                    </a:p>
                  </a:txBody>
                  <a:tcPr anchor="ctr">
                    <a:solidFill>
                      <a:schemeClr val="accent1"/>
                    </a:solidFill>
                  </a:tcPr>
                </a:tc>
              </a:tr>
              <a:tr h="329351">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dirty="0" smtClean="0">
                          <a:effectLst>
                            <a:outerShdw blurRad="38100" dist="38100" dir="2700000" algn="tl">
                              <a:srgbClr val="000000">
                                <a:alpha val="43137"/>
                              </a:srgbClr>
                            </a:outerShdw>
                          </a:effectLst>
                        </a:rPr>
                        <a:t>Greer</a:t>
                      </a:r>
                    </a:p>
                  </a:txBody>
                  <a:tcPr/>
                </a:tc>
                <a:tc>
                  <a:txBody>
                    <a:bodyPr/>
                    <a:lstStyle/>
                    <a:p>
                      <a:pPr algn="ctr"/>
                      <a:r>
                        <a:rPr lang="en-US" sz="1600" dirty="0" smtClean="0"/>
                        <a:t>578</a:t>
                      </a:r>
                    </a:p>
                  </a:txBody>
                  <a:tcPr anchor="ctr"/>
                </a:tc>
                <a:tc>
                  <a:txBody>
                    <a:bodyPr/>
                    <a:lstStyle/>
                    <a:p>
                      <a:pPr algn="ctr" fontAlgn="ctr"/>
                      <a:r>
                        <a:rPr lang="en-US" sz="1600" b="0" i="0" u="none" strike="noStrike" dirty="0" smtClean="0">
                          <a:solidFill>
                            <a:srgbClr val="FF0000"/>
                          </a:solidFill>
                          <a:effectLst/>
                          <a:latin typeface="Trebuchet MS" panose="020B0603020202020204" pitchFamily="34" charset="0"/>
                        </a:rPr>
                        <a:t>-33</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-69</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-80</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-103</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-93</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-81</a:t>
                      </a:r>
                      <a:endParaRPr lang="en-US" sz="1600" b="0" i="0" u="none" strike="noStrike" dirty="0">
                        <a:solidFill>
                          <a:srgbClr val="FF0000"/>
                        </a:solidFill>
                        <a:effectLst/>
                        <a:latin typeface="Trebuchet MS" panose="020B0603020202020204" pitchFamily="34" charset="0"/>
                      </a:endParaRPr>
                    </a:p>
                  </a:txBody>
                  <a:tcPr marL="9525" marR="9525" marT="9525" marB="0" anchor="ctr"/>
                </a:tc>
              </a:tr>
              <a:tr h="329351">
                <a:tc>
                  <a:txBody>
                    <a:bodyPr/>
                    <a:lstStyle/>
                    <a:p>
                      <a:r>
                        <a:rPr lang="en-US" sz="1600" dirty="0" smtClean="0">
                          <a:effectLst>
                            <a:outerShdw blurRad="38100" dist="38100" dir="2700000" algn="tl">
                              <a:srgbClr val="000000">
                                <a:alpha val="43137"/>
                              </a:srgbClr>
                            </a:outerShdw>
                          </a:effectLst>
                        </a:rPr>
                        <a:t>Murray</a:t>
                      </a:r>
                    </a:p>
                  </a:txBody>
                  <a:tcPr/>
                </a:tc>
                <a:tc>
                  <a:txBody>
                    <a:bodyPr/>
                    <a:lstStyle/>
                    <a:p>
                      <a:pPr algn="ctr"/>
                      <a:r>
                        <a:rPr lang="en-US" sz="1600" dirty="0" smtClean="0"/>
                        <a:t>296</a:t>
                      </a:r>
                      <a:endParaRPr lang="en-US" sz="1600" dirty="0"/>
                    </a:p>
                  </a:txBody>
                  <a:tcPr anchor="ctr"/>
                </a:tc>
                <a:tc>
                  <a:txBody>
                    <a:bodyPr/>
                    <a:lstStyle/>
                    <a:p>
                      <a:pPr algn="ctr" fontAlgn="ctr"/>
                      <a:r>
                        <a:rPr lang="en-US" sz="1600" b="0" i="0" u="none" strike="noStrike">
                          <a:solidFill>
                            <a:srgbClr val="000000"/>
                          </a:solidFill>
                          <a:effectLst/>
                          <a:latin typeface="Trebuchet MS" panose="020B0603020202020204" pitchFamily="34" charset="0"/>
                        </a:rPr>
                        <a:t>43 </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45 </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40 </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41 </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50 </a:t>
                      </a:r>
                    </a:p>
                  </a:txBody>
                  <a:tcPr marL="9525" marR="9525" marT="9525" marB="0" anchor="ctr"/>
                </a:tc>
                <a:tc>
                  <a:txBody>
                    <a:bodyPr/>
                    <a:lstStyle/>
                    <a:p>
                      <a:pPr algn="ctr" fontAlgn="ctr"/>
                      <a:r>
                        <a:rPr lang="en-US" sz="1600" b="0" i="0" u="none" strike="noStrike" dirty="0">
                          <a:solidFill>
                            <a:srgbClr val="000000"/>
                          </a:solidFill>
                          <a:effectLst/>
                          <a:latin typeface="Trebuchet MS" panose="020B0603020202020204" pitchFamily="34" charset="0"/>
                        </a:rPr>
                        <a:t>41 </a:t>
                      </a:r>
                    </a:p>
                  </a:txBody>
                  <a:tcPr marL="9525" marR="9525" marT="9525" marB="0" anchor="ctr"/>
                </a:tc>
              </a:tr>
              <a:tr h="329351">
                <a:tc>
                  <a:txBody>
                    <a:bodyPr/>
                    <a:lstStyle/>
                    <a:p>
                      <a:r>
                        <a:rPr lang="en-US" sz="1600" dirty="0" smtClean="0">
                          <a:effectLst>
                            <a:outerShdw blurRad="38100" dist="38100" dir="2700000" algn="tl">
                              <a:srgbClr val="000000">
                                <a:alpha val="43137"/>
                              </a:srgbClr>
                            </a:outerShdw>
                          </a:effectLst>
                        </a:rPr>
                        <a:t>Broadus Wood</a:t>
                      </a:r>
                      <a:endParaRPr lang="en-US" sz="1600" dirty="0">
                        <a:effectLst>
                          <a:outerShdw blurRad="38100" dist="38100" dir="2700000" algn="tl">
                            <a:srgbClr val="000000">
                              <a:alpha val="43137"/>
                            </a:srgbClr>
                          </a:outerShdw>
                        </a:effectLst>
                      </a:endParaRPr>
                    </a:p>
                  </a:txBody>
                  <a:tcPr/>
                </a:tc>
                <a:tc>
                  <a:txBody>
                    <a:bodyPr/>
                    <a:lstStyle/>
                    <a:p>
                      <a:pPr algn="ctr"/>
                      <a:r>
                        <a:rPr lang="en-US" sz="1600" dirty="0" smtClean="0"/>
                        <a:t>380</a:t>
                      </a:r>
                      <a:endParaRPr lang="en-US" sz="1600" dirty="0"/>
                    </a:p>
                  </a:txBody>
                  <a:tcPr anchor="ctr"/>
                </a:tc>
                <a:tc>
                  <a:txBody>
                    <a:bodyPr/>
                    <a:lstStyle/>
                    <a:p>
                      <a:pPr algn="ctr" fontAlgn="b"/>
                      <a:r>
                        <a:rPr lang="en-US" sz="1600" b="0" i="0" u="none" strike="noStrike" dirty="0" smtClean="0">
                          <a:solidFill>
                            <a:srgbClr val="000000"/>
                          </a:solidFill>
                          <a:effectLst/>
                          <a:latin typeface="Trebuchet MS" panose="020B0603020202020204" pitchFamily="34" charset="0"/>
                        </a:rPr>
                        <a:t>105</a:t>
                      </a:r>
                      <a:endParaRPr lang="en-US" sz="1600" b="0" i="0" u="none" strike="noStrike" dirty="0">
                        <a:solidFill>
                          <a:srgbClr val="000000"/>
                        </a:solidFill>
                        <a:effectLst/>
                        <a:latin typeface="Trebuchet MS" panose="020B0603020202020204" pitchFamily="34" charset="0"/>
                      </a:endParaRPr>
                    </a:p>
                  </a:txBody>
                  <a:tcPr marL="9525" marR="9525" marT="9525" marB="0" anchor="ctr"/>
                </a:tc>
                <a:tc>
                  <a:txBody>
                    <a:bodyPr/>
                    <a:lstStyle/>
                    <a:p>
                      <a:pPr algn="ctr" fontAlgn="b"/>
                      <a:r>
                        <a:rPr lang="en-US" sz="1600" b="0" i="0" u="none" strike="noStrike" dirty="0" smtClean="0">
                          <a:solidFill>
                            <a:srgbClr val="000000"/>
                          </a:solidFill>
                          <a:effectLst/>
                          <a:latin typeface="Trebuchet MS" panose="020B0603020202020204" pitchFamily="34" charset="0"/>
                        </a:rPr>
                        <a:t>122</a:t>
                      </a:r>
                      <a:endParaRPr lang="en-US" sz="1600" b="0" i="0" u="none" strike="noStrike" dirty="0">
                        <a:solidFill>
                          <a:srgbClr val="000000"/>
                        </a:solidFill>
                        <a:effectLst/>
                        <a:latin typeface="Trebuchet MS" panose="020B0603020202020204" pitchFamily="34" charset="0"/>
                      </a:endParaRPr>
                    </a:p>
                  </a:txBody>
                  <a:tcPr marL="9525" marR="9525" marT="9525" marB="0" anchor="ctr"/>
                </a:tc>
                <a:tc>
                  <a:txBody>
                    <a:bodyPr/>
                    <a:lstStyle/>
                    <a:p>
                      <a:pPr algn="ctr" fontAlgn="b"/>
                      <a:r>
                        <a:rPr lang="en-US" sz="1600" b="0" i="0" u="none" strike="noStrike" dirty="0" smtClean="0">
                          <a:solidFill>
                            <a:srgbClr val="000000"/>
                          </a:solidFill>
                          <a:effectLst/>
                          <a:latin typeface="Trebuchet MS" panose="020B0603020202020204" pitchFamily="34" charset="0"/>
                        </a:rPr>
                        <a:t>110</a:t>
                      </a:r>
                      <a:endParaRPr lang="en-US" sz="1600" b="0" i="0" u="none" strike="noStrike" dirty="0">
                        <a:solidFill>
                          <a:srgbClr val="000000"/>
                        </a:solidFill>
                        <a:effectLst/>
                        <a:latin typeface="Trebuchet MS" panose="020B0603020202020204" pitchFamily="34" charset="0"/>
                      </a:endParaRPr>
                    </a:p>
                  </a:txBody>
                  <a:tcPr marL="9525" marR="9525" marT="9525" marB="0" anchor="ctr"/>
                </a:tc>
                <a:tc>
                  <a:txBody>
                    <a:bodyPr/>
                    <a:lstStyle/>
                    <a:p>
                      <a:pPr algn="ctr" fontAlgn="b"/>
                      <a:r>
                        <a:rPr lang="en-US" sz="1600" b="0" i="0" u="none" strike="noStrike" dirty="0" smtClean="0">
                          <a:solidFill>
                            <a:srgbClr val="000000"/>
                          </a:solidFill>
                          <a:effectLst/>
                          <a:latin typeface="Trebuchet MS" panose="020B0603020202020204" pitchFamily="34" charset="0"/>
                        </a:rPr>
                        <a:t>122</a:t>
                      </a:r>
                      <a:endParaRPr lang="en-US" sz="1600" b="0" i="0" u="none" strike="noStrike" dirty="0">
                        <a:solidFill>
                          <a:srgbClr val="000000"/>
                        </a:solidFill>
                        <a:effectLst/>
                        <a:latin typeface="Trebuchet MS" panose="020B0603020202020204" pitchFamily="34" charset="0"/>
                      </a:endParaRPr>
                    </a:p>
                  </a:txBody>
                  <a:tcPr marL="9525" marR="9525" marT="9525" marB="0" anchor="ctr"/>
                </a:tc>
                <a:tc>
                  <a:txBody>
                    <a:bodyPr/>
                    <a:lstStyle/>
                    <a:p>
                      <a:pPr algn="ctr" fontAlgn="b"/>
                      <a:r>
                        <a:rPr lang="en-US" sz="1600" b="0" i="0" u="none" strike="noStrike" dirty="0" smtClean="0">
                          <a:solidFill>
                            <a:srgbClr val="000000"/>
                          </a:solidFill>
                          <a:effectLst/>
                          <a:latin typeface="Trebuchet MS" panose="020B0603020202020204" pitchFamily="34" charset="0"/>
                        </a:rPr>
                        <a:t>119</a:t>
                      </a:r>
                      <a:endParaRPr lang="en-US" sz="1600" b="0" i="0" u="none" strike="noStrike" dirty="0">
                        <a:solidFill>
                          <a:srgbClr val="000000"/>
                        </a:solidFill>
                        <a:effectLst/>
                        <a:latin typeface="Trebuchet MS" panose="020B0603020202020204" pitchFamily="34" charset="0"/>
                      </a:endParaRPr>
                    </a:p>
                  </a:txBody>
                  <a:tcPr marL="9525" marR="9525" marT="9525" marB="0" anchor="ctr"/>
                </a:tc>
                <a:tc>
                  <a:txBody>
                    <a:bodyPr/>
                    <a:lstStyle/>
                    <a:p>
                      <a:pPr algn="ctr" fontAlgn="b"/>
                      <a:r>
                        <a:rPr lang="en-US" sz="1600" b="0" i="0" u="none" strike="noStrike" dirty="0" smtClean="0">
                          <a:solidFill>
                            <a:srgbClr val="000000"/>
                          </a:solidFill>
                          <a:effectLst/>
                          <a:latin typeface="Trebuchet MS" panose="020B0603020202020204" pitchFamily="34" charset="0"/>
                        </a:rPr>
                        <a:t>124</a:t>
                      </a:r>
                      <a:endParaRPr lang="en-US" sz="1600" b="0" i="0" u="none" strike="noStrike" dirty="0">
                        <a:solidFill>
                          <a:srgbClr val="000000"/>
                        </a:solidFill>
                        <a:effectLst/>
                        <a:latin typeface="Trebuchet MS" panose="020B0603020202020204" pitchFamily="34" charset="0"/>
                      </a:endParaRPr>
                    </a:p>
                  </a:txBody>
                  <a:tcPr marL="9525" marR="9525" marT="9525" marB="0" anchor="ctr"/>
                </a:tc>
              </a:tr>
              <a:tr h="329351">
                <a:tc>
                  <a:txBody>
                    <a:bodyPr/>
                    <a:lstStyle/>
                    <a:p>
                      <a:r>
                        <a:rPr lang="en-US" sz="1600" dirty="0" err="1" smtClean="0">
                          <a:effectLst>
                            <a:outerShdw blurRad="38100" dist="38100" dir="2700000" algn="tl">
                              <a:srgbClr val="000000">
                                <a:alpha val="43137"/>
                              </a:srgbClr>
                            </a:outerShdw>
                          </a:effectLst>
                        </a:rPr>
                        <a:t>Agnor</a:t>
                      </a:r>
                      <a:r>
                        <a:rPr lang="en-US" sz="1600" dirty="0" smtClean="0">
                          <a:effectLst>
                            <a:outerShdw blurRad="38100" dist="38100" dir="2700000" algn="tl">
                              <a:srgbClr val="000000">
                                <a:alpha val="43137"/>
                              </a:srgbClr>
                            </a:outerShdw>
                          </a:effectLst>
                        </a:rPr>
                        <a:t>-Hurt</a:t>
                      </a:r>
                      <a:endParaRPr lang="en-US" sz="1600" dirty="0">
                        <a:effectLst>
                          <a:outerShdw blurRad="38100" dist="38100" dir="2700000" algn="tl">
                            <a:srgbClr val="000000">
                              <a:alpha val="43137"/>
                            </a:srgbClr>
                          </a:outerShdw>
                        </a:effectLst>
                      </a:endParaRPr>
                    </a:p>
                  </a:txBody>
                  <a:tcPr/>
                </a:tc>
                <a:tc>
                  <a:txBody>
                    <a:bodyPr/>
                    <a:lstStyle/>
                    <a:p>
                      <a:pPr algn="ctr"/>
                      <a:r>
                        <a:rPr lang="en-US" sz="1600" dirty="0" smtClean="0"/>
                        <a:t>566</a:t>
                      </a:r>
                      <a:endParaRPr lang="en-US" sz="1600" dirty="0"/>
                    </a:p>
                  </a:txBody>
                  <a:tcPr anchor="ctr"/>
                </a:tc>
                <a:tc>
                  <a:txBody>
                    <a:bodyPr/>
                    <a:lstStyle/>
                    <a:p>
                      <a:pPr algn="ctr" fontAlgn="ctr"/>
                      <a:r>
                        <a:rPr lang="en-US" sz="1600" b="0" i="0" u="none" strike="noStrike">
                          <a:solidFill>
                            <a:srgbClr val="000000"/>
                          </a:solidFill>
                          <a:effectLst/>
                          <a:latin typeface="Trebuchet MS" panose="020B0603020202020204" pitchFamily="34" charset="0"/>
                        </a:rPr>
                        <a:t>28 </a:t>
                      </a:r>
                    </a:p>
                  </a:txBody>
                  <a:tcPr marL="9525" marR="9525" marT="9525" marB="0" anchor="ctr"/>
                </a:tc>
                <a:tc>
                  <a:txBody>
                    <a:bodyPr/>
                    <a:lstStyle/>
                    <a:p>
                      <a:pPr algn="ctr" fontAlgn="ctr"/>
                      <a:r>
                        <a:rPr lang="en-US" sz="1600" b="0" i="0" u="none" strike="noStrike">
                          <a:solidFill>
                            <a:srgbClr val="000000"/>
                          </a:solidFill>
                          <a:effectLst/>
                          <a:latin typeface="Trebuchet MS" panose="020B0603020202020204" pitchFamily="34" charset="0"/>
                        </a:rPr>
                        <a:t>0 </a:t>
                      </a: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-9</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-13</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-14</a:t>
                      </a:r>
                      <a:endParaRPr lang="en-US" sz="1600" b="0" i="0" u="none" strike="noStrike" dirty="0">
                        <a:solidFill>
                          <a:srgbClr val="FF0000"/>
                        </a:solidFill>
                        <a:effectLst/>
                        <a:latin typeface="Trebuchet MS" panose="020B0603020202020204" pitchFamily="34" charset="0"/>
                      </a:endParaRPr>
                    </a:p>
                  </a:txBody>
                  <a:tcPr marL="9525" marR="9525" marT="9525" marB="0" anchor="ctr"/>
                </a:tc>
                <a:tc>
                  <a:txBody>
                    <a:bodyPr/>
                    <a:lstStyle/>
                    <a:p>
                      <a:pPr algn="ctr" fontAlgn="ctr"/>
                      <a:r>
                        <a:rPr lang="en-US" sz="1600" b="0" i="0" u="none" strike="noStrike" dirty="0" smtClean="0">
                          <a:solidFill>
                            <a:srgbClr val="FF0000"/>
                          </a:solidFill>
                          <a:effectLst/>
                          <a:latin typeface="Trebuchet MS" panose="020B0603020202020204" pitchFamily="34" charset="0"/>
                        </a:rPr>
                        <a:t>-30</a:t>
                      </a:r>
                      <a:endParaRPr lang="en-US" sz="1600" b="0" i="0" u="none" strike="noStrike" dirty="0">
                        <a:solidFill>
                          <a:srgbClr val="FF0000"/>
                        </a:solidFill>
                        <a:effectLst/>
                        <a:latin typeface="Trebuchet MS" panose="020B0603020202020204" pitchFamily="34" charset="0"/>
                      </a:endParaRPr>
                    </a:p>
                  </a:txBody>
                  <a:tcPr marL="9525" marR="9525" marT="9525" marB="0" anchor="ctr"/>
                </a:tc>
              </a:tr>
            </a:tbl>
          </a:graphicData>
        </a:graphic>
      </p:graphicFrame>
      <p:sp>
        <p:nvSpPr>
          <p:cNvPr id="5" name="TextBox 4"/>
          <p:cNvSpPr txBox="1"/>
          <p:nvPr/>
        </p:nvSpPr>
        <p:spPr>
          <a:xfrm>
            <a:off x="5556069" y="156755"/>
            <a:ext cx="3494867" cy="276999"/>
          </a:xfrm>
          <a:prstGeom prst="rect">
            <a:avLst/>
          </a:prstGeom>
          <a:noFill/>
        </p:spPr>
        <p:txBody>
          <a:bodyPr wrap="none" rtlCol="0">
            <a:spAutoFit/>
          </a:bodyPr>
          <a:lstStyle/>
          <a:p>
            <a:r>
              <a:rPr lang="en-US" sz="1200" i="1" dirty="0" smtClean="0"/>
              <a:t>*Projections updated based on 9/1/15 enrollment data</a:t>
            </a:r>
            <a:endParaRPr lang="en-US" sz="1200" i="1" dirty="0"/>
          </a:p>
        </p:txBody>
      </p:sp>
    </p:spTree>
    <p:extLst>
      <p:ext uri="{BB962C8B-B14F-4D97-AF65-F5344CB8AC3E}">
        <p14:creationId xmlns:p14="http://schemas.microsoft.com/office/powerpoint/2010/main" val="3461871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Albemarle High School</a:t>
            </a:r>
            <a:endParaRPr lang="en-US" dirty="0"/>
          </a:p>
        </p:txBody>
      </p:sp>
      <p:sp>
        <p:nvSpPr>
          <p:cNvPr id="3" name="Content Placeholder 2"/>
          <p:cNvSpPr>
            <a:spLocks noGrp="1"/>
          </p:cNvSpPr>
          <p:nvPr>
            <p:ph idx="1"/>
          </p:nvPr>
        </p:nvSpPr>
        <p:spPr>
          <a:xfrm>
            <a:off x="768096" y="2286000"/>
            <a:ext cx="8071104" cy="4295104"/>
          </a:xfrm>
        </p:spPr>
        <p:txBody>
          <a:bodyPr>
            <a:normAutofit fontScale="92500" lnSpcReduction="10000"/>
          </a:bodyPr>
          <a:lstStyle/>
          <a:p>
            <a:endParaRPr lang="en-US" i="1" dirty="0"/>
          </a:p>
          <a:p>
            <a:pPr>
              <a:buFont typeface="Arial" panose="020B0604020202020204" pitchFamily="34" charset="0"/>
              <a:buChar char="•"/>
            </a:pPr>
            <a:r>
              <a:rPr lang="en-US" sz="2600" dirty="0" smtClean="0"/>
              <a:t>  Currently 100 students over capacity.  Projected to   exceed 200 students over capacity in 5 years. </a:t>
            </a:r>
          </a:p>
          <a:p>
            <a:pPr>
              <a:buFont typeface="Arial" panose="020B0604020202020204" pitchFamily="34" charset="0"/>
              <a:buChar char="•"/>
            </a:pPr>
            <a:r>
              <a:rPr lang="en-US" sz="2600" dirty="0" smtClean="0"/>
              <a:t>   Largest High School in division; Board has instructed to not make bigger</a:t>
            </a:r>
          </a:p>
          <a:p>
            <a:pPr>
              <a:buFont typeface="Arial" panose="020B0604020202020204" pitchFamily="34" charset="0"/>
              <a:buChar char="•"/>
            </a:pPr>
            <a:r>
              <a:rPr lang="en-US" sz="2600" dirty="0" smtClean="0"/>
              <a:t>  Classroom Utilization</a:t>
            </a:r>
          </a:p>
          <a:p>
            <a:pPr marL="0" indent="0">
              <a:buNone/>
            </a:pPr>
            <a:r>
              <a:rPr lang="en-US" sz="2600" dirty="0" smtClean="0"/>
              <a:t>			AHS		MHS</a:t>
            </a:r>
          </a:p>
          <a:p>
            <a:pPr lvl="2">
              <a:buFont typeface="Arial" panose="020B0604020202020204" pitchFamily="34" charset="0"/>
              <a:buChar char="•"/>
            </a:pPr>
            <a:r>
              <a:rPr lang="en-US" sz="2600" dirty="0" smtClean="0"/>
              <a:t>8/8 </a:t>
            </a:r>
            <a:r>
              <a:rPr lang="en-US" sz="2600" dirty="0"/>
              <a:t>periods	 34% </a:t>
            </a:r>
            <a:r>
              <a:rPr lang="en-US" sz="2600" dirty="0" smtClean="0"/>
              <a:t>		13%</a:t>
            </a:r>
          </a:p>
          <a:p>
            <a:pPr lvl="2">
              <a:buFont typeface="Arial" panose="020B0604020202020204" pitchFamily="34" charset="0"/>
              <a:buChar char="•"/>
            </a:pPr>
            <a:r>
              <a:rPr lang="en-US" sz="2600" dirty="0"/>
              <a:t>7/8 periods	 36% </a:t>
            </a:r>
            <a:r>
              <a:rPr lang="en-US" sz="2600" dirty="0" smtClean="0"/>
              <a:t>		  6%	</a:t>
            </a:r>
          </a:p>
          <a:p>
            <a:pPr lvl="2">
              <a:buFont typeface="Arial" panose="020B0604020202020204" pitchFamily="34" charset="0"/>
              <a:buChar char="•"/>
            </a:pPr>
            <a:r>
              <a:rPr lang="en-US" sz="2600" dirty="0"/>
              <a:t>6/8 periods	 26% </a:t>
            </a:r>
            <a:r>
              <a:rPr lang="en-US" sz="2600" dirty="0" smtClean="0"/>
              <a:t>		59%</a:t>
            </a:r>
          </a:p>
          <a:p>
            <a:pPr lvl="2">
              <a:buFont typeface="Arial" panose="020B0604020202020204" pitchFamily="34" charset="0"/>
              <a:buChar char="•"/>
            </a:pPr>
            <a:r>
              <a:rPr lang="en-US" sz="2600" dirty="0" smtClean="0"/>
              <a:t>&gt;6 /8 periods</a:t>
            </a:r>
            <a:r>
              <a:rPr lang="en-US" sz="2600" dirty="0"/>
              <a:t>	 4% </a:t>
            </a:r>
            <a:r>
              <a:rPr lang="en-US" sz="2600" dirty="0" smtClean="0"/>
              <a:t>		22%</a:t>
            </a:r>
          </a:p>
          <a:p>
            <a:pPr marL="0" indent="0">
              <a:buNone/>
            </a:pPr>
            <a:endParaRPr lang="en-US" dirty="0"/>
          </a:p>
        </p:txBody>
      </p:sp>
      <p:pic>
        <p:nvPicPr>
          <p:cNvPr id="2050" name="Picture 2" descr="http://bcwh.com/wp-content/uploads/2013/01/8040-940x4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1816" y="584117"/>
            <a:ext cx="2957384" cy="1500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4460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Albemarle high School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8609564"/>
              </p:ext>
            </p:extLst>
          </p:nvPr>
        </p:nvGraphicFramePr>
        <p:xfrm>
          <a:off x="1025928" y="1981801"/>
          <a:ext cx="7289800" cy="3703320"/>
        </p:xfrm>
        <a:graphic>
          <a:graphicData uri="http://schemas.openxmlformats.org/drawingml/2006/table">
            <a:tbl>
              <a:tblPr firstRow="1">
                <a:tableStyleId>{F5AB1C69-6EDB-4FF4-983F-18BD219EF322}</a:tableStyleId>
              </a:tblPr>
              <a:tblGrid>
                <a:gridCol w="1801855"/>
                <a:gridCol w="1342768"/>
                <a:gridCol w="1985319"/>
                <a:gridCol w="2159858"/>
              </a:tblGrid>
              <a:tr h="370840">
                <a:tc gridSpan="2">
                  <a:txBody>
                    <a:bodyPr/>
                    <a:lstStyle/>
                    <a:p>
                      <a:pPr algn="ctr"/>
                      <a:r>
                        <a:rPr lang="en-US" dirty="0" smtClean="0"/>
                        <a:t>Point</a:t>
                      </a:r>
                      <a:r>
                        <a:rPr lang="en-US" baseline="0" dirty="0" smtClean="0"/>
                        <a:t> of Comparison</a:t>
                      </a:r>
                      <a:endParaRPr lang="en-US" dirty="0"/>
                    </a:p>
                  </a:txBody>
                  <a:tcPr/>
                </a:tc>
                <a:tc hMerge="1">
                  <a:txBody>
                    <a:bodyPr/>
                    <a:lstStyle/>
                    <a:p>
                      <a:pPr algn="ctr"/>
                      <a:endParaRPr lang="en-US" dirty="0"/>
                    </a:p>
                  </a:txBody>
                  <a:tcPr anchor="ctr"/>
                </a:tc>
                <a:tc>
                  <a:txBody>
                    <a:bodyPr/>
                    <a:lstStyle/>
                    <a:p>
                      <a:pPr algn="ctr"/>
                      <a:r>
                        <a:rPr lang="en-US" dirty="0" smtClean="0"/>
                        <a:t>Albemarle</a:t>
                      </a:r>
                      <a:r>
                        <a:rPr lang="en-US" baseline="0" dirty="0" smtClean="0"/>
                        <a:t> HS</a:t>
                      </a:r>
                      <a:endParaRPr lang="en-US" dirty="0"/>
                    </a:p>
                  </a:txBody>
                  <a:tcPr anchor="ctr"/>
                </a:tc>
                <a:tc>
                  <a:txBody>
                    <a:bodyPr/>
                    <a:lstStyle/>
                    <a:p>
                      <a:pPr algn="ctr"/>
                      <a:r>
                        <a:rPr lang="en-US" dirty="0" smtClean="0"/>
                        <a:t>Monticello HS</a:t>
                      </a:r>
                      <a:endParaRPr lang="en-US" dirty="0"/>
                    </a:p>
                  </a:txBody>
                  <a:tcPr anchor="ctr"/>
                </a:tc>
              </a:tr>
              <a:tr h="370840">
                <a:tc rowSpan="3">
                  <a:txBody>
                    <a:bodyPr/>
                    <a:lstStyle/>
                    <a:p>
                      <a:r>
                        <a:rPr lang="en-US" b="1" dirty="0" smtClean="0"/>
                        <a:t>Cafeteria*</a:t>
                      </a:r>
                      <a:endParaRPr lang="en-US" b="1" dirty="0"/>
                    </a:p>
                  </a:txBody>
                  <a:tcPr anchor="ctr">
                    <a:solidFill>
                      <a:srgbClr val="DDF2FF"/>
                    </a:solidFill>
                  </a:tcPr>
                </a:tc>
                <a:tc>
                  <a:txBody>
                    <a:bodyPr/>
                    <a:lstStyle/>
                    <a:p>
                      <a:pPr algn="ctr"/>
                      <a:r>
                        <a:rPr lang="en-US" dirty="0" smtClean="0"/>
                        <a:t>Size</a:t>
                      </a:r>
                      <a:endParaRPr lang="en-US" dirty="0"/>
                    </a:p>
                  </a:txBody>
                  <a:tcPr>
                    <a:solidFill>
                      <a:srgbClr val="DDF2FF"/>
                    </a:solidFill>
                  </a:tcPr>
                </a:tc>
                <a:tc>
                  <a:txBody>
                    <a:bodyPr/>
                    <a:lstStyle/>
                    <a:p>
                      <a:pPr algn="ctr"/>
                      <a:r>
                        <a:rPr lang="en-US" dirty="0" smtClean="0"/>
                        <a:t>6,520 square feet</a:t>
                      </a:r>
                      <a:endParaRPr lang="en-US" dirty="0"/>
                    </a:p>
                  </a:txBody>
                  <a:tcPr>
                    <a:solidFill>
                      <a:srgbClr val="DDF2FF"/>
                    </a:solidFill>
                  </a:tcPr>
                </a:tc>
                <a:tc>
                  <a:txBody>
                    <a:bodyPr/>
                    <a:lstStyle/>
                    <a:p>
                      <a:pPr algn="ctr"/>
                      <a:r>
                        <a:rPr lang="en-US" dirty="0" smtClean="0"/>
                        <a:t>5, 593 square feet</a:t>
                      </a:r>
                      <a:endParaRPr lang="en-US" dirty="0"/>
                    </a:p>
                  </a:txBody>
                  <a:tcPr>
                    <a:solidFill>
                      <a:srgbClr val="DDF2FF"/>
                    </a:solidFill>
                  </a:tcPr>
                </a:tc>
              </a:tr>
              <a:tr h="213271">
                <a:tc vMerge="1">
                  <a:txBody>
                    <a:bodyPr/>
                    <a:lstStyle/>
                    <a:p>
                      <a:endParaRPr lang="en-US" dirty="0"/>
                    </a:p>
                  </a:txBody>
                  <a:tcPr/>
                </a:tc>
                <a:tc>
                  <a:txBody>
                    <a:bodyPr/>
                    <a:lstStyle/>
                    <a:p>
                      <a:pPr algn="ctr"/>
                      <a:r>
                        <a:rPr lang="en-US" dirty="0" smtClean="0"/>
                        <a:t>Capacity</a:t>
                      </a:r>
                      <a:endParaRPr lang="en-US" dirty="0"/>
                    </a:p>
                  </a:txBody>
                  <a:tcPr>
                    <a:solidFill>
                      <a:srgbClr val="DDF2FF"/>
                    </a:solidFill>
                  </a:tcPr>
                </a:tc>
                <a:tc>
                  <a:txBody>
                    <a:bodyPr/>
                    <a:lstStyle/>
                    <a:p>
                      <a:pPr algn="ctr"/>
                      <a:r>
                        <a:rPr lang="en-US" dirty="0" smtClean="0"/>
                        <a:t>1,778 students</a:t>
                      </a:r>
                      <a:endParaRPr lang="en-US" dirty="0"/>
                    </a:p>
                  </a:txBody>
                  <a:tcPr>
                    <a:solidFill>
                      <a:srgbClr val="DDF2FF"/>
                    </a:solidFill>
                  </a:tcPr>
                </a:tc>
                <a:tc>
                  <a:txBody>
                    <a:bodyPr/>
                    <a:lstStyle/>
                    <a:p>
                      <a:pPr algn="ctr"/>
                      <a:r>
                        <a:rPr lang="en-US" dirty="0" smtClean="0"/>
                        <a:t>1,525 students</a:t>
                      </a:r>
                      <a:endParaRPr lang="en-US" dirty="0"/>
                    </a:p>
                  </a:txBody>
                  <a:tcPr>
                    <a:solidFill>
                      <a:srgbClr val="DDF2FF"/>
                    </a:solidFill>
                  </a:tcPr>
                </a:tc>
              </a:tr>
              <a:tr h="370840">
                <a:tc vMerge="1">
                  <a:txBody>
                    <a:bodyPr/>
                    <a:lstStyle/>
                    <a:p>
                      <a:endParaRPr lang="en-US" dirty="0"/>
                    </a:p>
                  </a:txBody>
                  <a:tcPr anchor="ctr">
                    <a:solidFill>
                      <a:srgbClr val="DDF2FF"/>
                    </a:solidFill>
                  </a:tcPr>
                </a:tc>
                <a:tc>
                  <a:txBody>
                    <a:bodyPr/>
                    <a:lstStyle/>
                    <a:p>
                      <a:pPr algn="ctr"/>
                      <a:r>
                        <a:rPr lang="en-US" b="1" baseline="0" dirty="0" smtClean="0"/>
                        <a:t>Ratio </a:t>
                      </a:r>
                      <a:endParaRPr lang="en-US" b="1" dirty="0"/>
                    </a:p>
                  </a:txBody>
                  <a:tcPr>
                    <a:solidFill>
                      <a:srgbClr val="DDF2FF"/>
                    </a:solidFill>
                  </a:tcPr>
                </a:tc>
                <a:tc>
                  <a:txBody>
                    <a:bodyPr/>
                    <a:lstStyle/>
                    <a:p>
                      <a:pPr algn="ctr"/>
                      <a:r>
                        <a:rPr lang="en-US" b="1" dirty="0" smtClean="0"/>
                        <a:t>3.36</a:t>
                      </a:r>
                      <a:endParaRPr lang="en-US" b="1" dirty="0"/>
                    </a:p>
                  </a:txBody>
                  <a:tcPr>
                    <a:solidFill>
                      <a:srgbClr val="DDF2FF"/>
                    </a:solidFill>
                  </a:tcPr>
                </a:tc>
                <a:tc>
                  <a:txBody>
                    <a:bodyPr/>
                    <a:lstStyle/>
                    <a:p>
                      <a:pPr algn="ctr"/>
                      <a:r>
                        <a:rPr lang="en-US" b="1" dirty="0" smtClean="0"/>
                        <a:t>4.89</a:t>
                      </a:r>
                      <a:endParaRPr lang="en-US" b="1" dirty="0"/>
                    </a:p>
                  </a:txBody>
                  <a:tcPr>
                    <a:solidFill>
                      <a:srgbClr val="DDF2FF"/>
                    </a:solidFill>
                  </a:tcPr>
                </a:tc>
              </a:tr>
              <a:tr h="370840">
                <a:tc rowSpan="3">
                  <a:txBody>
                    <a:bodyPr/>
                    <a:lstStyle/>
                    <a:p>
                      <a:r>
                        <a:rPr lang="en-US" b="1" dirty="0" smtClean="0"/>
                        <a:t>Media Center**</a:t>
                      </a:r>
                      <a:endParaRPr lang="en-US" b="1" dirty="0"/>
                    </a:p>
                  </a:txBody>
                  <a:tcPr anchor="ctr">
                    <a:solidFill>
                      <a:schemeClr val="accent3">
                        <a:lumMod val="20000"/>
                        <a:lumOff val="80000"/>
                      </a:schemeClr>
                    </a:solidFill>
                  </a:tcPr>
                </a:tc>
                <a:tc>
                  <a:txBody>
                    <a:bodyPr/>
                    <a:lstStyle/>
                    <a:p>
                      <a:pPr algn="ctr"/>
                      <a:r>
                        <a:rPr lang="en-US" dirty="0" smtClean="0"/>
                        <a:t>Size</a:t>
                      </a:r>
                      <a:endParaRPr lang="en-US" dirty="0"/>
                    </a:p>
                  </a:txBody>
                  <a:tcPr>
                    <a:solidFill>
                      <a:schemeClr val="accent3">
                        <a:lumMod val="20000"/>
                        <a:lumOff val="80000"/>
                      </a:schemeClr>
                    </a:solidFill>
                  </a:tcPr>
                </a:tc>
                <a:tc>
                  <a:txBody>
                    <a:bodyPr/>
                    <a:lstStyle/>
                    <a:p>
                      <a:pPr algn="ctr"/>
                      <a:r>
                        <a:rPr lang="en-US" dirty="0" smtClean="0"/>
                        <a:t>6,093</a:t>
                      </a:r>
                      <a:r>
                        <a:rPr lang="en-US" baseline="0" dirty="0" smtClean="0"/>
                        <a:t> square feet</a:t>
                      </a:r>
                      <a:endParaRPr lang="en-US" dirty="0"/>
                    </a:p>
                  </a:txBody>
                  <a:tcPr>
                    <a:solidFill>
                      <a:schemeClr val="accent3">
                        <a:lumMod val="20000"/>
                        <a:lumOff val="80000"/>
                      </a:schemeClr>
                    </a:solidFill>
                  </a:tcPr>
                </a:tc>
                <a:tc>
                  <a:txBody>
                    <a:bodyPr/>
                    <a:lstStyle/>
                    <a:p>
                      <a:pPr algn="ctr"/>
                      <a:r>
                        <a:rPr lang="en-US" dirty="0" smtClean="0"/>
                        <a:t>4,677 square feet</a:t>
                      </a:r>
                      <a:endParaRPr lang="en-US" dirty="0"/>
                    </a:p>
                  </a:txBody>
                  <a:tcPr>
                    <a:solidFill>
                      <a:schemeClr val="accent3">
                        <a:lumMod val="20000"/>
                        <a:lumOff val="80000"/>
                      </a:schemeClr>
                    </a:solidFill>
                  </a:tcPr>
                </a:tc>
              </a:tr>
              <a:tr h="370840">
                <a:tc vMerge="1">
                  <a:txBody>
                    <a:bodyPr/>
                    <a:lstStyle/>
                    <a:p>
                      <a:endParaRPr lang="en-US" dirty="0"/>
                    </a:p>
                  </a:txBody>
                  <a:tcPr/>
                </a:tc>
                <a:tc>
                  <a:txBody>
                    <a:bodyPr/>
                    <a:lstStyle/>
                    <a:p>
                      <a:pPr algn="ctr"/>
                      <a:r>
                        <a:rPr lang="en-US" dirty="0" smtClean="0"/>
                        <a:t>Capacity</a:t>
                      </a:r>
                      <a:endParaRPr lang="en-US" dirty="0"/>
                    </a:p>
                  </a:txBody>
                  <a:tcPr>
                    <a:solidFill>
                      <a:schemeClr val="accent3">
                        <a:lumMod val="20000"/>
                        <a:lumOff val="80000"/>
                      </a:schemeClr>
                    </a:solidFill>
                  </a:tcPr>
                </a:tc>
                <a:tc>
                  <a:txBody>
                    <a:bodyPr/>
                    <a:lstStyle/>
                    <a:p>
                      <a:pPr algn="ctr"/>
                      <a:r>
                        <a:rPr lang="en-US" dirty="0" smtClean="0"/>
                        <a:t>1,698 students</a:t>
                      </a:r>
                      <a:endParaRPr lang="en-US" dirty="0"/>
                    </a:p>
                  </a:txBody>
                  <a:tcPr>
                    <a:solidFill>
                      <a:schemeClr val="accent3">
                        <a:lumMod val="20000"/>
                        <a:lumOff val="80000"/>
                      </a:schemeClr>
                    </a:solidFill>
                  </a:tcPr>
                </a:tc>
                <a:tc>
                  <a:txBody>
                    <a:bodyPr/>
                    <a:lstStyle/>
                    <a:p>
                      <a:pPr algn="ctr"/>
                      <a:r>
                        <a:rPr lang="en-US" dirty="0" smtClean="0"/>
                        <a:t>1,225 students</a:t>
                      </a:r>
                      <a:endParaRPr lang="en-US" dirty="0"/>
                    </a:p>
                  </a:txBody>
                  <a:tcPr>
                    <a:solidFill>
                      <a:schemeClr val="accent3">
                        <a:lumMod val="20000"/>
                        <a:lumOff val="80000"/>
                      </a:schemeClr>
                    </a:solidFill>
                  </a:tcPr>
                </a:tc>
              </a:tr>
              <a:tr h="370840">
                <a:tc vMerge="1">
                  <a:txBody>
                    <a:bodyPr/>
                    <a:lstStyle/>
                    <a:p>
                      <a:endParaRPr lang="en-US" dirty="0"/>
                    </a:p>
                  </a:txBody>
                  <a:tcPr>
                    <a:solidFill>
                      <a:schemeClr val="accent3">
                        <a:lumMod val="20000"/>
                        <a:lumOff val="80000"/>
                      </a:schemeClr>
                    </a:solidFill>
                  </a:tcPr>
                </a:tc>
                <a:tc>
                  <a:txBody>
                    <a:bodyPr/>
                    <a:lstStyle/>
                    <a:p>
                      <a:pPr algn="ctr"/>
                      <a:r>
                        <a:rPr lang="en-US" b="1" dirty="0" smtClean="0"/>
                        <a:t>Ratio</a:t>
                      </a:r>
                      <a:endParaRPr lang="en-US" b="1" dirty="0"/>
                    </a:p>
                  </a:txBody>
                  <a:tcPr>
                    <a:solidFill>
                      <a:schemeClr val="accent3">
                        <a:lumMod val="20000"/>
                        <a:lumOff val="80000"/>
                      </a:schemeClr>
                    </a:solidFill>
                  </a:tcPr>
                </a:tc>
                <a:tc>
                  <a:txBody>
                    <a:bodyPr/>
                    <a:lstStyle/>
                    <a:p>
                      <a:pPr algn="ctr"/>
                      <a:r>
                        <a:rPr lang="en-US" b="1" dirty="0" smtClean="0"/>
                        <a:t>3.14</a:t>
                      </a:r>
                      <a:endParaRPr lang="en-US" b="1" dirty="0"/>
                    </a:p>
                  </a:txBody>
                  <a:tcPr>
                    <a:solidFill>
                      <a:schemeClr val="accent3">
                        <a:lumMod val="20000"/>
                        <a:lumOff val="80000"/>
                      </a:schemeClr>
                    </a:solidFill>
                  </a:tcPr>
                </a:tc>
                <a:tc>
                  <a:txBody>
                    <a:bodyPr/>
                    <a:lstStyle/>
                    <a:p>
                      <a:pPr algn="ctr"/>
                      <a:r>
                        <a:rPr lang="en-US" b="1" dirty="0" smtClean="0"/>
                        <a:t>4.09</a:t>
                      </a:r>
                      <a:endParaRPr lang="en-US" b="1" dirty="0"/>
                    </a:p>
                  </a:txBody>
                  <a:tcPr>
                    <a:solidFill>
                      <a:schemeClr val="accent3">
                        <a:lumMod val="20000"/>
                        <a:lumOff val="80000"/>
                      </a:schemeClr>
                    </a:solidFill>
                  </a:tcPr>
                </a:tc>
              </a:tr>
              <a:tr h="370840">
                <a:tc rowSpan="2">
                  <a:txBody>
                    <a:bodyPr/>
                    <a:lstStyle/>
                    <a:p>
                      <a:r>
                        <a:rPr lang="en-US" b="1" dirty="0" smtClean="0"/>
                        <a:t>Parking</a:t>
                      </a:r>
                      <a:endParaRPr lang="en-US" b="1" dirty="0"/>
                    </a:p>
                  </a:txBody>
                  <a:tcPr anchor="ctr">
                    <a:solidFill>
                      <a:srgbClr val="DDF2FF"/>
                    </a:solidFill>
                  </a:tcPr>
                </a:tc>
                <a:tc>
                  <a:txBody>
                    <a:bodyPr/>
                    <a:lstStyle/>
                    <a:p>
                      <a:pPr algn="ctr"/>
                      <a:r>
                        <a:rPr lang="en-US" dirty="0" smtClean="0"/>
                        <a:t>Quantity</a:t>
                      </a:r>
                      <a:endParaRPr lang="en-US" dirty="0"/>
                    </a:p>
                  </a:txBody>
                  <a:tcPr>
                    <a:solidFill>
                      <a:srgbClr val="DDF2FF"/>
                    </a:solidFill>
                  </a:tcPr>
                </a:tc>
                <a:tc>
                  <a:txBody>
                    <a:bodyPr/>
                    <a:lstStyle/>
                    <a:p>
                      <a:pPr algn="ctr"/>
                      <a:r>
                        <a:rPr lang="en-US" dirty="0" smtClean="0"/>
                        <a:t>520 Spaces</a:t>
                      </a:r>
                      <a:endParaRPr lang="en-US" dirty="0"/>
                    </a:p>
                  </a:txBody>
                  <a:tcPr>
                    <a:solidFill>
                      <a:srgbClr val="DDF2FF"/>
                    </a:solidFill>
                  </a:tcPr>
                </a:tc>
                <a:tc>
                  <a:txBody>
                    <a:bodyPr/>
                    <a:lstStyle/>
                    <a:p>
                      <a:pPr algn="ctr"/>
                      <a:r>
                        <a:rPr lang="en-US" dirty="0" smtClean="0"/>
                        <a:t>554 Spaces</a:t>
                      </a:r>
                      <a:endParaRPr lang="en-US" dirty="0"/>
                    </a:p>
                  </a:txBody>
                  <a:tcPr>
                    <a:solidFill>
                      <a:srgbClr val="DDF2FF"/>
                    </a:solidFill>
                  </a:tcPr>
                </a:tc>
              </a:tr>
              <a:tr h="370840">
                <a:tc vMerge="1">
                  <a:txBody>
                    <a:bodyPr/>
                    <a:lstStyle/>
                    <a:p>
                      <a:endParaRPr lang="en-US" dirty="0"/>
                    </a:p>
                  </a:txBody>
                  <a:tcPr>
                    <a:solidFill>
                      <a:srgbClr val="DDF2FF"/>
                    </a:solidFill>
                  </a:tcPr>
                </a:tc>
                <a:tc>
                  <a:txBody>
                    <a:bodyPr/>
                    <a:lstStyle/>
                    <a:p>
                      <a:pPr algn="ctr"/>
                      <a:r>
                        <a:rPr lang="en-US" b="1" dirty="0" smtClean="0"/>
                        <a:t>Ratio</a:t>
                      </a:r>
                      <a:endParaRPr lang="en-US" b="1" dirty="0"/>
                    </a:p>
                  </a:txBody>
                  <a:tcPr>
                    <a:solidFill>
                      <a:srgbClr val="DDF2FF"/>
                    </a:solidFill>
                  </a:tcPr>
                </a:tc>
                <a:tc>
                  <a:txBody>
                    <a:bodyPr/>
                    <a:lstStyle/>
                    <a:p>
                      <a:pPr algn="ctr"/>
                      <a:r>
                        <a:rPr lang="en-US" b="1" dirty="0" smtClean="0"/>
                        <a:t>0.27</a:t>
                      </a:r>
                      <a:endParaRPr lang="en-US" b="1" dirty="0"/>
                    </a:p>
                  </a:txBody>
                  <a:tcPr>
                    <a:solidFill>
                      <a:srgbClr val="DDF2FF"/>
                    </a:solidFill>
                  </a:tcPr>
                </a:tc>
                <a:tc>
                  <a:txBody>
                    <a:bodyPr/>
                    <a:lstStyle/>
                    <a:p>
                      <a:pPr algn="ctr"/>
                      <a:r>
                        <a:rPr lang="en-US" b="1" dirty="0" smtClean="0"/>
                        <a:t>0.48</a:t>
                      </a:r>
                      <a:endParaRPr lang="en-US" b="1" dirty="0"/>
                    </a:p>
                  </a:txBody>
                  <a:tcPr>
                    <a:solidFill>
                      <a:srgbClr val="DDF2FF"/>
                    </a:solidFill>
                  </a:tcPr>
                </a:tc>
              </a:tr>
              <a:tr h="370840">
                <a:tc gridSpan="2">
                  <a:txBody>
                    <a:bodyPr/>
                    <a:lstStyle/>
                    <a:p>
                      <a:pPr algn="ctr"/>
                      <a:r>
                        <a:rPr lang="en-US" i="1" dirty="0" smtClean="0"/>
                        <a:t>Enrollment</a:t>
                      </a:r>
                      <a:endParaRPr lang="en-US" i="1" dirty="0"/>
                    </a:p>
                  </a:txBody>
                  <a:tcPr anchor="ctr">
                    <a:solidFill>
                      <a:schemeClr val="accent3">
                        <a:lumMod val="20000"/>
                        <a:lumOff val="80000"/>
                      </a:schemeClr>
                    </a:solidFill>
                  </a:tcPr>
                </a:tc>
                <a:tc hMerge="1">
                  <a:txBody>
                    <a:bodyPr/>
                    <a:lstStyle/>
                    <a:p>
                      <a:pPr algn="ctr"/>
                      <a:endParaRPr lang="en-US" dirty="0"/>
                    </a:p>
                  </a:txBody>
                  <a:tcPr>
                    <a:solidFill>
                      <a:schemeClr val="accent3">
                        <a:lumMod val="20000"/>
                        <a:lumOff val="80000"/>
                      </a:schemeClr>
                    </a:solidFill>
                  </a:tcPr>
                </a:tc>
                <a:tc>
                  <a:txBody>
                    <a:bodyPr/>
                    <a:lstStyle/>
                    <a:p>
                      <a:pPr algn="ctr"/>
                      <a:r>
                        <a:rPr lang="en-US" i="1" dirty="0" smtClean="0"/>
                        <a:t>1941</a:t>
                      </a:r>
                      <a:endParaRPr lang="en-US" i="1" dirty="0"/>
                    </a:p>
                  </a:txBody>
                  <a:tcPr>
                    <a:solidFill>
                      <a:schemeClr val="accent3">
                        <a:lumMod val="20000"/>
                        <a:lumOff val="80000"/>
                      </a:schemeClr>
                    </a:solidFill>
                  </a:tcPr>
                </a:tc>
                <a:tc>
                  <a:txBody>
                    <a:bodyPr/>
                    <a:lstStyle/>
                    <a:p>
                      <a:pPr algn="ctr"/>
                      <a:r>
                        <a:rPr lang="en-US" i="1" dirty="0" smtClean="0"/>
                        <a:t>1144</a:t>
                      </a:r>
                      <a:endParaRPr lang="en-US" i="1" dirty="0"/>
                    </a:p>
                  </a:txBody>
                  <a:tcPr>
                    <a:solidFill>
                      <a:schemeClr val="accent3">
                        <a:lumMod val="20000"/>
                        <a:lumOff val="80000"/>
                      </a:schemeClr>
                    </a:solidFill>
                  </a:tcPr>
                </a:tc>
              </a:tr>
            </a:tbl>
          </a:graphicData>
        </a:graphic>
      </p:graphicFrame>
      <p:sp>
        <p:nvSpPr>
          <p:cNvPr id="5" name="TextBox 4"/>
          <p:cNvSpPr txBox="1"/>
          <p:nvPr/>
        </p:nvSpPr>
        <p:spPr>
          <a:xfrm>
            <a:off x="980999" y="5856639"/>
            <a:ext cx="7760586" cy="830997"/>
          </a:xfrm>
          <a:prstGeom prst="rect">
            <a:avLst/>
          </a:prstGeom>
          <a:noFill/>
        </p:spPr>
        <p:txBody>
          <a:bodyPr wrap="none" rtlCol="0">
            <a:spAutoFit/>
          </a:bodyPr>
          <a:lstStyle/>
          <a:p>
            <a:r>
              <a:rPr lang="en-US" sz="1200" dirty="0"/>
              <a:t>Ratio =size(or quantity) / enrollment</a:t>
            </a:r>
          </a:p>
          <a:p>
            <a:endParaRPr lang="en-US" sz="1200" dirty="0" smtClean="0"/>
          </a:p>
          <a:p>
            <a:r>
              <a:rPr lang="en-US" sz="1200" dirty="0" smtClean="0"/>
              <a:t>*Does not include travel ways; Department of Education Guidelines calculates capacity at 11sf/student with 3 lunch periods.</a:t>
            </a:r>
          </a:p>
          <a:p>
            <a:r>
              <a:rPr lang="en-US" sz="1200" dirty="0" smtClean="0"/>
              <a:t>**Includes main room only; </a:t>
            </a:r>
            <a:r>
              <a:rPr lang="en-US" sz="1200" dirty="0"/>
              <a:t>Department of Education Guidelines calculates capacity at </a:t>
            </a:r>
            <a:r>
              <a:rPr lang="en-US" sz="1200" dirty="0" smtClean="0"/>
              <a:t>1000 sf +3 sf/student</a:t>
            </a:r>
          </a:p>
        </p:txBody>
      </p:sp>
    </p:spTree>
    <p:extLst>
      <p:ext uri="{BB962C8B-B14F-4D97-AF65-F5344CB8AC3E}">
        <p14:creationId xmlns:p14="http://schemas.microsoft.com/office/powerpoint/2010/main" val="3137086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Albemarle High School</a:t>
            </a:r>
            <a:endParaRPr lang="en-US" dirty="0"/>
          </a:p>
        </p:txBody>
      </p:sp>
      <p:sp>
        <p:nvSpPr>
          <p:cNvPr id="3" name="Content Placeholder 2"/>
          <p:cNvSpPr>
            <a:spLocks noGrp="1"/>
          </p:cNvSpPr>
          <p:nvPr>
            <p:ph idx="1"/>
          </p:nvPr>
        </p:nvSpPr>
        <p:spPr>
          <a:xfrm>
            <a:off x="768096" y="2286000"/>
            <a:ext cx="8071104" cy="4295104"/>
          </a:xfrm>
        </p:spPr>
        <p:txBody>
          <a:bodyPr>
            <a:normAutofit/>
          </a:bodyPr>
          <a:lstStyle/>
          <a:p>
            <a:endParaRPr lang="en-US" i="1" dirty="0"/>
          </a:p>
          <a:p>
            <a:pPr marL="0" indent="0">
              <a:buNone/>
            </a:pPr>
            <a:r>
              <a:rPr lang="en-US" sz="2600" dirty="0" smtClean="0"/>
              <a:t>Overcrowding Impact Examples:</a:t>
            </a:r>
          </a:p>
          <a:p>
            <a:pPr>
              <a:buFont typeface="Arial" panose="020B0604020202020204" pitchFamily="34" charset="0"/>
              <a:buChar char="•"/>
            </a:pPr>
            <a:r>
              <a:rPr lang="en-US" sz="2600" dirty="0" smtClean="0"/>
              <a:t> Non-optimal classrooms (i.e. no natural light)  </a:t>
            </a:r>
          </a:p>
          <a:p>
            <a:pPr>
              <a:buFont typeface="Arial" panose="020B0604020202020204" pitchFamily="34" charset="0"/>
              <a:buChar char="•"/>
            </a:pPr>
            <a:r>
              <a:rPr lang="en-US" sz="2600" dirty="0" smtClean="0"/>
              <a:t> Inadequate teacher planning spaces</a:t>
            </a:r>
          </a:p>
          <a:p>
            <a:pPr>
              <a:buFont typeface="Arial" panose="020B0604020202020204" pitchFamily="34" charset="0"/>
              <a:buChar char="•"/>
            </a:pPr>
            <a:r>
              <a:rPr lang="en-US" sz="2600" dirty="0" smtClean="0"/>
              <a:t> Overcrowded lunch periods</a:t>
            </a:r>
          </a:p>
          <a:p>
            <a:pPr>
              <a:buFont typeface="Arial" panose="020B0604020202020204" pitchFamily="34" charset="0"/>
              <a:buChar char="•"/>
            </a:pPr>
            <a:r>
              <a:rPr lang="en-US" sz="2600" dirty="0" smtClean="0"/>
              <a:t>  Insufficient parking</a:t>
            </a:r>
          </a:p>
          <a:p>
            <a:pPr>
              <a:buFont typeface="Arial" panose="020B0604020202020204" pitchFamily="34" charset="0"/>
              <a:buChar char="•"/>
            </a:pPr>
            <a:r>
              <a:rPr lang="en-US" sz="2600" dirty="0" smtClean="0"/>
              <a:t>  “Room Committee”</a:t>
            </a:r>
            <a:endParaRPr lang="en-US" dirty="0" smtClean="0"/>
          </a:p>
          <a:p>
            <a:pPr marL="0" indent="0">
              <a:buNone/>
            </a:pPr>
            <a:endParaRPr lang="en-US" dirty="0"/>
          </a:p>
        </p:txBody>
      </p:sp>
      <p:pic>
        <p:nvPicPr>
          <p:cNvPr id="2050" name="Picture 2" descr="http://bcwh.com/wp-content/uploads/2013/01/8040-940x4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1816" y="584117"/>
            <a:ext cx="2957384" cy="1500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0303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Albemarle High School</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31306" y="2178908"/>
            <a:ext cx="5363633" cy="4022725"/>
          </a:xfrm>
        </p:spPr>
      </p:pic>
    </p:spTree>
    <p:extLst>
      <p:ext uri="{BB962C8B-B14F-4D97-AF65-F5344CB8AC3E}">
        <p14:creationId xmlns:p14="http://schemas.microsoft.com/office/powerpoint/2010/main" val="1270485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Greer Elementary school</a:t>
            </a:r>
            <a:endParaRPr lang="en-US" dirty="0"/>
          </a:p>
        </p:txBody>
      </p:sp>
      <p:sp>
        <p:nvSpPr>
          <p:cNvPr id="3" name="Content Placeholder 2"/>
          <p:cNvSpPr>
            <a:spLocks noGrp="1"/>
          </p:cNvSpPr>
          <p:nvPr>
            <p:ph idx="1"/>
          </p:nvPr>
        </p:nvSpPr>
        <p:spPr>
          <a:xfrm>
            <a:off x="768096" y="2386916"/>
            <a:ext cx="8037030" cy="4023360"/>
          </a:xfrm>
        </p:spPr>
        <p:txBody>
          <a:bodyPr>
            <a:normAutofit/>
          </a:bodyPr>
          <a:lstStyle/>
          <a:p>
            <a:pPr>
              <a:lnSpc>
                <a:spcPct val="100000"/>
              </a:lnSpc>
              <a:buFont typeface="Arial" panose="020B0604020202020204" pitchFamily="34" charset="0"/>
              <a:buChar char="•"/>
            </a:pPr>
            <a:r>
              <a:rPr lang="en-US" sz="1800" dirty="0" smtClean="0"/>
              <a:t>   Projected to be almost 100 students over capacity in 3 years.</a:t>
            </a:r>
          </a:p>
          <a:p>
            <a:pPr>
              <a:lnSpc>
                <a:spcPct val="100000"/>
              </a:lnSpc>
              <a:buFont typeface="Arial" panose="020B0604020202020204" pitchFamily="34" charset="0"/>
              <a:buChar char="•"/>
            </a:pPr>
            <a:r>
              <a:rPr lang="en-US" sz="1800" dirty="0" smtClean="0"/>
              <a:t>   Currently using non-optimal classrooms for grade-level classrooms (smaller, no natural light)</a:t>
            </a:r>
          </a:p>
          <a:p>
            <a:pPr>
              <a:lnSpc>
                <a:spcPct val="100000"/>
              </a:lnSpc>
              <a:buFont typeface="Arial" panose="020B0604020202020204" pitchFamily="34" charset="0"/>
              <a:buChar char="•"/>
            </a:pPr>
            <a:r>
              <a:rPr lang="en-US" sz="1800" dirty="0" smtClean="0"/>
              <a:t>   Currently </a:t>
            </a:r>
            <a:r>
              <a:rPr lang="en-US" sz="1800" dirty="0"/>
              <a:t>utilize </a:t>
            </a:r>
            <a:r>
              <a:rPr lang="en-US" sz="1800" dirty="0" smtClean="0"/>
              <a:t>2 trailers</a:t>
            </a:r>
          </a:p>
          <a:p>
            <a:pPr>
              <a:lnSpc>
                <a:spcPct val="100000"/>
              </a:lnSpc>
              <a:buFont typeface="Arial" panose="020B0604020202020204" pitchFamily="34" charset="0"/>
              <a:buChar char="•"/>
            </a:pPr>
            <a:r>
              <a:rPr lang="en-US" sz="1800" dirty="0" smtClean="0"/>
              <a:t>  Support staff &amp; intervention in the hallway</a:t>
            </a:r>
          </a:p>
          <a:p>
            <a:pPr>
              <a:lnSpc>
                <a:spcPct val="100000"/>
              </a:lnSpc>
              <a:buFont typeface="Arial" panose="020B0604020202020204" pitchFamily="34" charset="0"/>
              <a:buChar char="•"/>
            </a:pPr>
            <a:r>
              <a:rPr lang="en-US" sz="1800" dirty="0" smtClean="0"/>
              <a:t>  Pre-K </a:t>
            </a:r>
            <a:r>
              <a:rPr lang="en-US" sz="1800" dirty="0"/>
              <a:t>Classes</a:t>
            </a:r>
          </a:p>
          <a:p>
            <a:pPr lvl="1">
              <a:lnSpc>
                <a:spcPct val="100000"/>
              </a:lnSpc>
              <a:buFont typeface="Arial" panose="020B0604020202020204" pitchFamily="34" charset="0"/>
              <a:buChar char="•"/>
            </a:pPr>
            <a:r>
              <a:rPr lang="en-US" sz="1800" dirty="0"/>
              <a:t>Currently serve 53 students in 2 Bright Stars Programs, 1 </a:t>
            </a:r>
            <a:r>
              <a:rPr lang="en-US" sz="1800" dirty="0" err="1"/>
              <a:t>Headstart</a:t>
            </a:r>
            <a:r>
              <a:rPr lang="en-US" sz="1800" dirty="0"/>
              <a:t> Program</a:t>
            </a:r>
          </a:p>
          <a:p>
            <a:pPr lvl="1">
              <a:lnSpc>
                <a:spcPct val="100000"/>
              </a:lnSpc>
              <a:buFont typeface="Arial" panose="020B0604020202020204" pitchFamily="34" charset="0"/>
              <a:buChar char="•"/>
            </a:pPr>
            <a:r>
              <a:rPr lang="en-US" sz="1800" dirty="0"/>
              <a:t>Waitlist</a:t>
            </a:r>
          </a:p>
          <a:p>
            <a:pPr marL="91440" lvl="1" indent="-91440">
              <a:lnSpc>
                <a:spcPct val="100000"/>
              </a:lnSpc>
              <a:spcBef>
                <a:spcPts val="1200"/>
              </a:spcBef>
              <a:spcAft>
                <a:spcPts val="200"/>
              </a:spcAft>
              <a:buSzPct val="100000"/>
              <a:buFont typeface="Arial" panose="020B0604020202020204" pitchFamily="34" charset="0"/>
              <a:buChar char="•"/>
            </a:pPr>
            <a:r>
              <a:rPr lang="en-US" sz="1800" dirty="0" smtClean="0"/>
              <a:t>  Graduating a small 5</a:t>
            </a:r>
            <a:r>
              <a:rPr lang="en-US" sz="1800" baseline="30000" dirty="0" smtClean="0"/>
              <a:t>th</a:t>
            </a:r>
            <a:r>
              <a:rPr lang="en-US" sz="1800" dirty="0" smtClean="0"/>
              <a:t> grade </a:t>
            </a:r>
            <a:r>
              <a:rPr lang="en-US" sz="1800" dirty="0"/>
              <a:t>class and </a:t>
            </a:r>
            <a:r>
              <a:rPr lang="en-US" sz="1800" dirty="0" smtClean="0"/>
              <a:t>welcoming large </a:t>
            </a:r>
            <a:r>
              <a:rPr lang="en-US" sz="1800" dirty="0"/>
              <a:t>k</a:t>
            </a:r>
            <a:r>
              <a:rPr lang="en-US" sz="1800" dirty="0" smtClean="0"/>
              <a:t>indergarten classes</a:t>
            </a:r>
            <a:endParaRPr lang="en-US" sz="1800" dirty="0"/>
          </a:p>
          <a:p>
            <a:pPr lvl="1">
              <a:lnSpc>
                <a:spcPct val="100000"/>
              </a:lnSpc>
              <a:buFont typeface="Arial" panose="020B0604020202020204" pitchFamily="34" charset="0"/>
              <a:buChar char="•"/>
            </a:pPr>
            <a:endParaRPr lang="en-US" dirty="0" smtClean="0"/>
          </a:p>
        </p:txBody>
      </p:sp>
      <p:pic>
        <p:nvPicPr>
          <p:cNvPr id="1026" name="Picture 2" descr="http://www2.k12albemarle.org/acps/division/planning/PublishingImages/Schools/G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7321" y="585216"/>
            <a:ext cx="2094744" cy="1396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944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Greer Elementary school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9082411"/>
              </p:ext>
            </p:extLst>
          </p:nvPr>
        </p:nvGraphicFramePr>
        <p:xfrm>
          <a:off x="662023" y="3248837"/>
          <a:ext cx="8037513" cy="2225040"/>
        </p:xfrm>
        <a:graphic>
          <a:graphicData uri="http://schemas.openxmlformats.org/drawingml/2006/table">
            <a:tbl>
              <a:tblPr firstRow="1" bandRow="1">
                <a:tableStyleId>{5C22544A-7EE6-4342-B048-85BDC9FD1C3A}</a:tableStyleId>
              </a:tblPr>
              <a:tblGrid>
                <a:gridCol w="1141097"/>
                <a:gridCol w="862052"/>
                <a:gridCol w="862052"/>
                <a:gridCol w="862052"/>
                <a:gridCol w="862052"/>
                <a:gridCol w="862052"/>
                <a:gridCol w="862052"/>
                <a:gridCol w="862052"/>
                <a:gridCol w="862052"/>
              </a:tblGrid>
              <a:tr h="370840">
                <a:tc>
                  <a:txBody>
                    <a:bodyPr/>
                    <a:lstStyle/>
                    <a:p>
                      <a:pPr algn="ctr"/>
                      <a:r>
                        <a:rPr lang="en-US" dirty="0" smtClean="0"/>
                        <a:t>Year</a:t>
                      </a:r>
                      <a:endParaRPr lang="en-US" dirty="0"/>
                    </a:p>
                  </a:txBody>
                  <a:tcPr anchor="ctr"/>
                </a:tc>
                <a:tc>
                  <a:txBody>
                    <a:bodyPr/>
                    <a:lstStyle/>
                    <a:p>
                      <a:pPr algn="ctr"/>
                      <a:r>
                        <a:rPr lang="en-US" dirty="0" smtClean="0"/>
                        <a:t>K</a:t>
                      </a:r>
                      <a:endParaRPr lang="en-US" dirty="0"/>
                    </a:p>
                  </a:txBody>
                  <a:tcPr anchor="ctr"/>
                </a:tc>
                <a:tc>
                  <a:txBody>
                    <a:bodyPr/>
                    <a:lstStyle/>
                    <a:p>
                      <a:pPr algn="ctr"/>
                      <a:r>
                        <a:rPr lang="en-US" dirty="0" smtClean="0"/>
                        <a:t>1</a:t>
                      </a:r>
                      <a:r>
                        <a:rPr lang="en-US" baseline="30000" dirty="0" smtClean="0"/>
                        <a:t>st</a:t>
                      </a:r>
                      <a:endParaRPr lang="en-US" dirty="0"/>
                    </a:p>
                  </a:txBody>
                  <a:tcPr anchor="ctr"/>
                </a:tc>
                <a:tc>
                  <a:txBody>
                    <a:bodyPr/>
                    <a:lstStyle/>
                    <a:p>
                      <a:pPr algn="ctr"/>
                      <a:r>
                        <a:rPr lang="en-US" dirty="0" smtClean="0"/>
                        <a:t>2</a:t>
                      </a:r>
                      <a:r>
                        <a:rPr lang="en-US" baseline="30000" dirty="0" smtClean="0"/>
                        <a:t>nd</a:t>
                      </a:r>
                      <a:endParaRPr lang="en-US" dirty="0"/>
                    </a:p>
                  </a:txBody>
                  <a:tcPr anchor="ctr"/>
                </a:tc>
                <a:tc>
                  <a:txBody>
                    <a:bodyPr/>
                    <a:lstStyle/>
                    <a:p>
                      <a:pPr algn="ctr"/>
                      <a:r>
                        <a:rPr lang="en-US" dirty="0" smtClean="0"/>
                        <a:t>3</a:t>
                      </a:r>
                      <a:r>
                        <a:rPr lang="en-US" baseline="30000" dirty="0" smtClean="0"/>
                        <a:t>rd</a:t>
                      </a:r>
                      <a:endParaRPr lang="en-US" dirty="0"/>
                    </a:p>
                  </a:txBody>
                  <a:tcPr anchor="ctr"/>
                </a:tc>
                <a:tc>
                  <a:txBody>
                    <a:bodyPr/>
                    <a:lstStyle/>
                    <a:p>
                      <a:pPr algn="ctr"/>
                      <a:r>
                        <a:rPr lang="en-US" dirty="0" smtClean="0"/>
                        <a:t>4</a:t>
                      </a:r>
                      <a:r>
                        <a:rPr lang="en-US" baseline="30000" dirty="0" smtClean="0"/>
                        <a:t>th</a:t>
                      </a:r>
                      <a:endParaRPr lang="en-US" dirty="0"/>
                    </a:p>
                  </a:txBody>
                  <a:tcPr anchor="ctr"/>
                </a:tc>
                <a:tc>
                  <a:txBody>
                    <a:bodyPr/>
                    <a:lstStyle/>
                    <a:p>
                      <a:pPr algn="ctr"/>
                      <a:r>
                        <a:rPr lang="en-US" dirty="0" smtClean="0"/>
                        <a:t>5</a:t>
                      </a:r>
                      <a:r>
                        <a:rPr lang="en-US" baseline="30000" dirty="0" smtClean="0"/>
                        <a:t>th</a:t>
                      </a:r>
                      <a:endParaRPr lang="en-US" dirty="0"/>
                    </a:p>
                  </a:txBody>
                  <a:tcPr anchor="ctr"/>
                </a:tc>
                <a:tc>
                  <a:txBody>
                    <a:bodyPr/>
                    <a:lstStyle/>
                    <a:p>
                      <a:pPr algn="ctr"/>
                      <a:r>
                        <a:rPr lang="en-US" dirty="0" smtClean="0"/>
                        <a:t>Total</a:t>
                      </a:r>
                      <a:endParaRPr lang="en-US" dirty="0"/>
                    </a:p>
                  </a:txBody>
                  <a:tcPr anchor="ctr"/>
                </a:tc>
                <a:tc>
                  <a:txBody>
                    <a:bodyPr/>
                    <a:lstStyle/>
                    <a:p>
                      <a:pPr algn="ctr"/>
                      <a:r>
                        <a:rPr lang="en-US" sz="1800" dirty="0" smtClean="0"/>
                        <a:t>Diff.</a:t>
                      </a:r>
                      <a:endParaRPr lang="en-US" sz="1800" dirty="0"/>
                    </a:p>
                  </a:txBody>
                  <a:tcPr anchor="ctr"/>
                </a:tc>
              </a:tr>
              <a:tr h="370840">
                <a:tc>
                  <a:txBody>
                    <a:bodyPr/>
                    <a:lstStyle/>
                    <a:p>
                      <a:r>
                        <a:rPr lang="en-US" dirty="0" smtClean="0"/>
                        <a:t>2015/16</a:t>
                      </a:r>
                      <a:endParaRPr lang="en-US" dirty="0"/>
                    </a:p>
                  </a:txBody>
                  <a:tcPr/>
                </a:tc>
                <a:tc>
                  <a:txBody>
                    <a:bodyPr/>
                    <a:lstStyle/>
                    <a:p>
                      <a:pPr algn="ctr"/>
                      <a:r>
                        <a:rPr lang="en-US" dirty="0" smtClean="0"/>
                        <a:t>116</a:t>
                      </a:r>
                      <a:endParaRPr lang="en-US" dirty="0"/>
                    </a:p>
                  </a:txBody>
                  <a:tcPr/>
                </a:tc>
                <a:tc>
                  <a:txBody>
                    <a:bodyPr/>
                    <a:lstStyle/>
                    <a:p>
                      <a:pPr algn="ctr"/>
                      <a:r>
                        <a:rPr lang="en-US" dirty="0" smtClean="0"/>
                        <a:t>115</a:t>
                      </a:r>
                      <a:endParaRPr lang="en-US" dirty="0"/>
                    </a:p>
                  </a:txBody>
                  <a:tcPr/>
                </a:tc>
                <a:tc>
                  <a:txBody>
                    <a:bodyPr/>
                    <a:lstStyle/>
                    <a:p>
                      <a:pPr algn="ctr"/>
                      <a:r>
                        <a:rPr lang="en-US" dirty="0" smtClean="0"/>
                        <a:t>107</a:t>
                      </a:r>
                      <a:endParaRPr lang="en-US" dirty="0"/>
                    </a:p>
                  </a:txBody>
                  <a:tcPr/>
                </a:tc>
                <a:tc>
                  <a:txBody>
                    <a:bodyPr/>
                    <a:lstStyle/>
                    <a:p>
                      <a:pPr algn="ctr"/>
                      <a:r>
                        <a:rPr lang="en-US" dirty="0" smtClean="0"/>
                        <a:t>78</a:t>
                      </a:r>
                      <a:endParaRPr lang="en-US" dirty="0"/>
                    </a:p>
                  </a:txBody>
                  <a:tcPr/>
                </a:tc>
                <a:tc>
                  <a:txBody>
                    <a:bodyPr/>
                    <a:lstStyle/>
                    <a:p>
                      <a:pPr algn="ctr"/>
                      <a:r>
                        <a:rPr lang="en-US" dirty="0" smtClean="0"/>
                        <a:t>82</a:t>
                      </a:r>
                      <a:endParaRPr lang="en-US" dirty="0"/>
                    </a:p>
                  </a:txBody>
                  <a:tcPr/>
                </a:tc>
                <a:tc>
                  <a:txBody>
                    <a:bodyPr/>
                    <a:lstStyle/>
                    <a:p>
                      <a:pPr algn="ctr"/>
                      <a:r>
                        <a:rPr lang="en-US" dirty="0" smtClean="0"/>
                        <a:t>57</a:t>
                      </a:r>
                      <a:endParaRPr lang="en-US" dirty="0"/>
                    </a:p>
                  </a:txBody>
                  <a:tcPr/>
                </a:tc>
                <a:tc>
                  <a:txBody>
                    <a:bodyPr/>
                    <a:lstStyle/>
                    <a:p>
                      <a:pPr algn="ctr"/>
                      <a:r>
                        <a:rPr lang="en-US" dirty="0" smtClean="0"/>
                        <a:t>555</a:t>
                      </a:r>
                      <a:endParaRPr lang="en-US" dirty="0"/>
                    </a:p>
                  </a:txBody>
                  <a:tcPr/>
                </a:tc>
                <a:tc>
                  <a:txBody>
                    <a:bodyPr/>
                    <a:lstStyle/>
                    <a:p>
                      <a:pPr algn="ctr"/>
                      <a:r>
                        <a:rPr lang="en-US" dirty="0" smtClean="0"/>
                        <a:t>n/a</a:t>
                      </a:r>
                      <a:endParaRPr lang="en-US" dirty="0"/>
                    </a:p>
                  </a:txBody>
                  <a:tcPr/>
                </a:tc>
              </a:tr>
              <a:tr h="370840">
                <a:tc>
                  <a:txBody>
                    <a:bodyPr/>
                    <a:lstStyle/>
                    <a:p>
                      <a:r>
                        <a:rPr lang="en-US" dirty="0" smtClean="0"/>
                        <a:t>2016/17</a:t>
                      </a:r>
                      <a:endParaRPr lang="en-US" dirty="0"/>
                    </a:p>
                  </a:txBody>
                  <a:tcPr/>
                </a:tc>
                <a:tc>
                  <a:txBody>
                    <a:bodyPr/>
                    <a:lstStyle/>
                    <a:p>
                      <a:pPr algn="ctr"/>
                      <a:r>
                        <a:rPr lang="en-US" dirty="0" smtClean="0"/>
                        <a:t>111</a:t>
                      </a:r>
                      <a:endParaRPr lang="en-US" dirty="0"/>
                    </a:p>
                  </a:txBody>
                  <a:tcPr/>
                </a:tc>
                <a:tc>
                  <a:txBody>
                    <a:bodyPr/>
                    <a:lstStyle/>
                    <a:p>
                      <a:pPr algn="ctr"/>
                      <a:r>
                        <a:rPr lang="en-US" dirty="0" smtClean="0"/>
                        <a:t>106</a:t>
                      </a:r>
                      <a:endParaRPr lang="en-US" dirty="0"/>
                    </a:p>
                  </a:txBody>
                  <a:tcPr/>
                </a:tc>
                <a:tc>
                  <a:txBody>
                    <a:bodyPr/>
                    <a:lstStyle/>
                    <a:p>
                      <a:pPr algn="ctr"/>
                      <a:r>
                        <a:rPr lang="en-US" dirty="0" smtClean="0"/>
                        <a:t>112</a:t>
                      </a:r>
                      <a:endParaRPr lang="en-US" dirty="0"/>
                    </a:p>
                  </a:txBody>
                  <a:tcPr/>
                </a:tc>
                <a:tc>
                  <a:txBody>
                    <a:bodyPr/>
                    <a:lstStyle/>
                    <a:p>
                      <a:pPr algn="ctr"/>
                      <a:r>
                        <a:rPr lang="en-US" dirty="0" smtClean="0"/>
                        <a:t>102</a:t>
                      </a:r>
                      <a:endParaRPr lang="en-US" dirty="0"/>
                    </a:p>
                  </a:txBody>
                  <a:tcPr/>
                </a:tc>
                <a:tc>
                  <a:txBody>
                    <a:bodyPr/>
                    <a:lstStyle/>
                    <a:p>
                      <a:pPr algn="ctr"/>
                      <a:r>
                        <a:rPr lang="en-US" dirty="0" smtClean="0"/>
                        <a:t>77</a:t>
                      </a:r>
                      <a:endParaRPr lang="en-US" dirty="0"/>
                    </a:p>
                  </a:txBody>
                  <a:tcPr/>
                </a:tc>
                <a:tc>
                  <a:txBody>
                    <a:bodyPr/>
                    <a:lstStyle/>
                    <a:p>
                      <a:pPr algn="ctr"/>
                      <a:r>
                        <a:rPr lang="en-US" dirty="0" smtClean="0"/>
                        <a:t>83</a:t>
                      </a:r>
                      <a:endParaRPr lang="en-US" dirty="0"/>
                    </a:p>
                  </a:txBody>
                  <a:tcPr/>
                </a:tc>
                <a:tc>
                  <a:txBody>
                    <a:bodyPr/>
                    <a:lstStyle/>
                    <a:p>
                      <a:pPr algn="ctr"/>
                      <a:r>
                        <a:rPr lang="en-US" dirty="0" smtClean="0"/>
                        <a:t>591</a:t>
                      </a:r>
                      <a:endParaRPr lang="en-US" dirty="0"/>
                    </a:p>
                  </a:txBody>
                  <a:tcPr/>
                </a:tc>
                <a:tc>
                  <a:txBody>
                    <a:bodyPr/>
                    <a:lstStyle/>
                    <a:p>
                      <a:pPr algn="ctr"/>
                      <a:r>
                        <a:rPr lang="en-US" dirty="0" smtClean="0"/>
                        <a:t>+36</a:t>
                      </a:r>
                      <a:endParaRPr lang="en-US" dirty="0"/>
                    </a:p>
                  </a:txBody>
                  <a:tcPr/>
                </a:tc>
              </a:tr>
              <a:tr h="370840">
                <a:tc>
                  <a:txBody>
                    <a:bodyPr/>
                    <a:lstStyle/>
                    <a:p>
                      <a:r>
                        <a:rPr lang="en-US" dirty="0" smtClean="0"/>
                        <a:t>2017/18</a:t>
                      </a:r>
                      <a:endParaRPr lang="en-US" dirty="0"/>
                    </a:p>
                  </a:txBody>
                  <a:tcPr/>
                </a:tc>
                <a:tc>
                  <a:txBody>
                    <a:bodyPr/>
                    <a:lstStyle/>
                    <a:p>
                      <a:pPr algn="ctr"/>
                      <a:r>
                        <a:rPr lang="en-US" dirty="0" smtClean="0"/>
                        <a:t>112</a:t>
                      </a:r>
                    </a:p>
                  </a:txBody>
                  <a:tcPr/>
                </a:tc>
                <a:tc>
                  <a:txBody>
                    <a:bodyPr/>
                    <a:lstStyle/>
                    <a:p>
                      <a:pPr algn="ctr"/>
                      <a:r>
                        <a:rPr lang="en-US" dirty="0" smtClean="0"/>
                        <a:t>101</a:t>
                      </a:r>
                      <a:endParaRPr lang="en-US" dirty="0"/>
                    </a:p>
                  </a:txBody>
                  <a:tcPr/>
                </a:tc>
                <a:tc>
                  <a:txBody>
                    <a:bodyPr/>
                    <a:lstStyle/>
                    <a:p>
                      <a:pPr algn="ctr"/>
                      <a:r>
                        <a:rPr lang="en-US" dirty="0" smtClean="0"/>
                        <a:t>103</a:t>
                      </a:r>
                      <a:endParaRPr lang="en-US" dirty="0"/>
                    </a:p>
                  </a:txBody>
                  <a:tcPr/>
                </a:tc>
                <a:tc>
                  <a:txBody>
                    <a:bodyPr/>
                    <a:lstStyle/>
                    <a:p>
                      <a:pPr algn="ctr"/>
                      <a:r>
                        <a:rPr lang="en-US" dirty="0" smtClean="0"/>
                        <a:t>107</a:t>
                      </a:r>
                      <a:endParaRPr lang="en-US" dirty="0"/>
                    </a:p>
                  </a:txBody>
                  <a:tcPr/>
                </a:tc>
                <a:tc>
                  <a:txBody>
                    <a:bodyPr/>
                    <a:lstStyle/>
                    <a:p>
                      <a:pPr algn="ctr"/>
                      <a:r>
                        <a:rPr lang="en-US" dirty="0" smtClean="0"/>
                        <a:t>101</a:t>
                      </a:r>
                      <a:endParaRPr lang="en-US" dirty="0"/>
                    </a:p>
                  </a:txBody>
                  <a:tcPr/>
                </a:tc>
                <a:tc>
                  <a:txBody>
                    <a:bodyPr/>
                    <a:lstStyle/>
                    <a:p>
                      <a:pPr algn="ctr"/>
                      <a:r>
                        <a:rPr lang="en-US" dirty="0" smtClean="0"/>
                        <a:t>78</a:t>
                      </a:r>
                      <a:endParaRPr lang="en-US" dirty="0"/>
                    </a:p>
                  </a:txBody>
                  <a:tcPr/>
                </a:tc>
                <a:tc>
                  <a:txBody>
                    <a:bodyPr/>
                    <a:lstStyle/>
                    <a:p>
                      <a:pPr algn="ctr"/>
                      <a:r>
                        <a:rPr lang="en-US" dirty="0" smtClean="0"/>
                        <a:t>602</a:t>
                      </a:r>
                      <a:endParaRPr lang="en-US" dirty="0"/>
                    </a:p>
                  </a:txBody>
                  <a:tcPr/>
                </a:tc>
                <a:tc>
                  <a:txBody>
                    <a:bodyPr/>
                    <a:lstStyle/>
                    <a:p>
                      <a:pPr algn="ctr"/>
                      <a:r>
                        <a:rPr lang="en-US" dirty="0" smtClean="0"/>
                        <a:t>+11</a:t>
                      </a:r>
                      <a:endParaRPr lang="en-US" dirty="0"/>
                    </a:p>
                  </a:txBody>
                  <a:tcPr/>
                </a:tc>
              </a:tr>
              <a:tr h="370840">
                <a:tc>
                  <a:txBody>
                    <a:bodyPr/>
                    <a:lstStyle/>
                    <a:p>
                      <a:r>
                        <a:rPr lang="en-US" dirty="0" smtClean="0"/>
                        <a:t>2018/19</a:t>
                      </a:r>
                      <a:endParaRPr lang="en-US" dirty="0"/>
                    </a:p>
                  </a:txBody>
                  <a:tcPr/>
                </a:tc>
                <a:tc>
                  <a:txBody>
                    <a:bodyPr/>
                    <a:lstStyle/>
                    <a:p>
                      <a:pPr algn="ctr"/>
                      <a:r>
                        <a:rPr lang="en-US" dirty="0" smtClean="0"/>
                        <a:t>119</a:t>
                      </a:r>
                      <a:endParaRPr lang="en-US" dirty="0"/>
                    </a:p>
                  </a:txBody>
                  <a:tcPr/>
                </a:tc>
                <a:tc>
                  <a:txBody>
                    <a:bodyPr/>
                    <a:lstStyle/>
                    <a:p>
                      <a:pPr algn="ctr"/>
                      <a:r>
                        <a:rPr lang="en-US" dirty="0" smtClean="0"/>
                        <a:t>102</a:t>
                      </a:r>
                      <a:endParaRPr lang="en-US" dirty="0"/>
                    </a:p>
                  </a:txBody>
                  <a:tcPr/>
                </a:tc>
                <a:tc>
                  <a:txBody>
                    <a:bodyPr/>
                    <a:lstStyle/>
                    <a:p>
                      <a:pPr algn="ctr"/>
                      <a:r>
                        <a:rPr lang="en-US" dirty="0" smtClean="0"/>
                        <a:t>98</a:t>
                      </a:r>
                      <a:endParaRPr lang="en-US" dirty="0"/>
                    </a:p>
                  </a:txBody>
                  <a:tcPr/>
                </a:tc>
                <a:tc>
                  <a:txBody>
                    <a:bodyPr/>
                    <a:lstStyle/>
                    <a:p>
                      <a:pPr algn="ctr"/>
                      <a:r>
                        <a:rPr lang="en-US" dirty="0" smtClean="0"/>
                        <a:t>98</a:t>
                      </a:r>
                      <a:endParaRPr lang="en-US" dirty="0"/>
                    </a:p>
                  </a:txBody>
                  <a:tcPr/>
                </a:tc>
                <a:tc>
                  <a:txBody>
                    <a:bodyPr/>
                    <a:lstStyle/>
                    <a:p>
                      <a:pPr algn="ctr"/>
                      <a:r>
                        <a:rPr lang="en-US" dirty="0" smtClean="0"/>
                        <a:t>106</a:t>
                      </a:r>
                      <a:endParaRPr lang="en-US" dirty="0"/>
                    </a:p>
                  </a:txBody>
                  <a:tcPr/>
                </a:tc>
                <a:tc>
                  <a:txBody>
                    <a:bodyPr/>
                    <a:lstStyle/>
                    <a:p>
                      <a:pPr algn="ctr"/>
                      <a:r>
                        <a:rPr lang="en-US" dirty="0" smtClean="0"/>
                        <a:t>102</a:t>
                      </a:r>
                      <a:endParaRPr lang="en-US" dirty="0"/>
                    </a:p>
                  </a:txBody>
                  <a:tcPr/>
                </a:tc>
                <a:tc>
                  <a:txBody>
                    <a:bodyPr/>
                    <a:lstStyle/>
                    <a:p>
                      <a:pPr algn="ctr"/>
                      <a:r>
                        <a:rPr lang="en-US" dirty="0" smtClean="0"/>
                        <a:t>625</a:t>
                      </a:r>
                      <a:endParaRPr lang="en-US" dirty="0"/>
                    </a:p>
                  </a:txBody>
                  <a:tcPr/>
                </a:tc>
                <a:tc>
                  <a:txBody>
                    <a:bodyPr/>
                    <a:lstStyle/>
                    <a:p>
                      <a:pPr algn="ctr"/>
                      <a:r>
                        <a:rPr lang="en-US" dirty="0" smtClean="0"/>
                        <a:t>+23</a:t>
                      </a:r>
                      <a:endParaRPr lang="en-US" dirty="0"/>
                    </a:p>
                  </a:txBody>
                  <a:tcPr/>
                </a:tc>
              </a:tr>
              <a:tr h="370840">
                <a:tc>
                  <a:txBody>
                    <a:bodyPr/>
                    <a:lstStyle/>
                    <a:p>
                      <a:r>
                        <a:rPr lang="en-US" dirty="0" smtClean="0"/>
                        <a:t>2019/20</a:t>
                      </a:r>
                      <a:endParaRPr lang="en-US" dirty="0"/>
                    </a:p>
                  </a:txBody>
                  <a:tcPr/>
                </a:tc>
                <a:tc>
                  <a:txBody>
                    <a:bodyPr/>
                    <a:lstStyle/>
                    <a:p>
                      <a:pPr algn="ctr"/>
                      <a:r>
                        <a:rPr lang="en-US" dirty="0" smtClean="0"/>
                        <a:t>110</a:t>
                      </a:r>
                      <a:endParaRPr lang="en-US" dirty="0"/>
                    </a:p>
                  </a:txBody>
                  <a:tcPr/>
                </a:tc>
                <a:tc>
                  <a:txBody>
                    <a:bodyPr/>
                    <a:lstStyle/>
                    <a:p>
                      <a:pPr algn="ctr"/>
                      <a:r>
                        <a:rPr lang="en-US" dirty="0" smtClean="0"/>
                        <a:t>109</a:t>
                      </a:r>
                      <a:endParaRPr lang="en-US" dirty="0"/>
                    </a:p>
                  </a:txBody>
                  <a:tcPr/>
                </a:tc>
                <a:tc>
                  <a:txBody>
                    <a:bodyPr/>
                    <a:lstStyle/>
                    <a:p>
                      <a:pPr algn="ctr"/>
                      <a:r>
                        <a:rPr lang="en-US" dirty="0" smtClean="0"/>
                        <a:t>99</a:t>
                      </a:r>
                      <a:endParaRPr lang="en-US" dirty="0"/>
                    </a:p>
                  </a:txBody>
                  <a:tcPr/>
                </a:tc>
                <a:tc>
                  <a:txBody>
                    <a:bodyPr/>
                    <a:lstStyle/>
                    <a:p>
                      <a:pPr algn="ctr"/>
                      <a:r>
                        <a:rPr lang="en-US" dirty="0" smtClean="0"/>
                        <a:t>93</a:t>
                      </a:r>
                      <a:endParaRPr lang="en-US" dirty="0"/>
                    </a:p>
                  </a:txBody>
                  <a:tcPr/>
                </a:tc>
                <a:tc>
                  <a:txBody>
                    <a:bodyPr/>
                    <a:lstStyle/>
                    <a:p>
                      <a:pPr algn="ctr"/>
                      <a:r>
                        <a:rPr lang="en-US" dirty="0" smtClean="0"/>
                        <a:t>97</a:t>
                      </a:r>
                      <a:endParaRPr lang="en-US" dirty="0"/>
                    </a:p>
                  </a:txBody>
                  <a:tcPr/>
                </a:tc>
                <a:tc>
                  <a:txBody>
                    <a:bodyPr/>
                    <a:lstStyle/>
                    <a:p>
                      <a:pPr algn="ctr"/>
                      <a:r>
                        <a:rPr lang="en-US" dirty="0" smtClean="0"/>
                        <a:t>107</a:t>
                      </a:r>
                      <a:endParaRPr lang="en-US" dirty="0"/>
                    </a:p>
                  </a:txBody>
                  <a:tcPr/>
                </a:tc>
                <a:tc>
                  <a:txBody>
                    <a:bodyPr/>
                    <a:lstStyle/>
                    <a:p>
                      <a:pPr algn="ctr"/>
                      <a:r>
                        <a:rPr lang="en-US" dirty="0" smtClean="0"/>
                        <a:t>615</a:t>
                      </a:r>
                      <a:endParaRPr lang="en-US" dirty="0"/>
                    </a:p>
                  </a:txBody>
                  <a:tcPr/>
                </a:tc>
                <a:tc>
                  <a:txBody>
                    <a:bodyPr/>
                    <a:lstStyle/>
                    <a:p>
                      <a:pPr algn="ctr"/>
                      <a:r>
                        <a:rPr lang="en-US" dirty="0" smtClean="0"/>
                        <a:t>-10</a:t>
                      </a:r>
                      <a:endParaRPr lang="en-US" dirty="0"/>
                    </a:p>
                  </a:txBody>
                  <a:tcPr/>
                </a:tc>
              </a:tr>
            </a:tbl>
          </a:graphicData>
        </a:graphic>
      </p:graphicFrame>
      <p:pic>
        <p:nvPicPr>
          <p:cNvPr id="1026" name="Picture 2" descr="http://www2.k12albemarle.org/acps/division/planning/PublishingImages/Schools/G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7321" y="585216"/>
            <a:ext cx="2094744" cy="13964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81153" y="2658140"/>
            <a:ext cx="2089931" cy="369332"/>
          </a:xfrm>
          <a:prstGeom prst="rect">
            <a:avLst/>
          </a:prstGeom>
          <a:noFill/>
        </p:spPr>
        <p:txBody>
          <a:bodyPr wrap="none" rtlCol="0">
            <a:spAutoFit/>
          </a:bodyPr>
          <a:lstStyle/>
          <a:p>
            <a:r>
              <a:rPr lang="en-US" dirty="0" smtClean="0"/>
              <a:t>Enrollment by Grade</a:t>
            </a:r>
            <a:endParaRPr lang="en-US" dirty="0"/>
          </a:p>
        </p:txBody>
      </p:sp>
      <p:cxnSp>
        <p:nvCxnSpPr>
          <p:cNvPr id="6" name="Straight Arrow Connector 5"/>
          <p:cNvCxnSpPr/>
          <p:nvPr/>
        </p:nvCxnSpPr>
        <p:spPr>
          <a:xfrm>
            <a:off x="2550016" y="3889420"/>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381153" y="3895859"/>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471305" y="4286519"/>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302442" y="4292958"/>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305994" y="4683618"/>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137131" y="4690057"/>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188646" y="5042080"/>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019783" y="5048519"/>
            <a:ext cx="180305" cy="16742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6317017" y="3575022"/>
            <a:ext cx="463639" cy="4560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780656" y="5521277"/>
            <a:ext cx="1753744" cy="369332"/>
          </a:xfrm>
          <a:prstGeom prst="rect">
            <a:avLst/>
          </a:prstGeom>
          <a:noFill/>
        </p:spPr>
        <p:txBody>
          <a:bodyPr wrap="square" rtlCol="0">
            <a:spAutoFit/>
          </a:bodyPr>
          <a:lstStyle/>
          <a:p>
            <a:pPr algn="r"/>
            <a:r>
              <a:rPr lang="en-US" b="1" dirty="0" smtClean="0"/>
              <a:t>Total: +60</a:t>
            </a:r>
            <a:endParaRPr lang="en-US" b="1" dirty="0"/>
          </a:p>
        </p:txBody>
      </p:sp>
    </p:spTree>
    <p:extLst>
      <p:ext uri="{BB962C8B-B14F-4D97-AF65-F5344CB8AC3E}">
        <p14:creationId xmlns:p14="http://schemas.microsoft.com/office/powerpoint/2010/main" val="4232729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graphicFrame>
        <p:nvGraphicFramePr>
          <p:cNvPr id="5" name="Diagram 4"/>
          <p:cNvGraphicFramePr/>
          <p:nvPr>
            <p:extLst>
              <p:ext uri="{D42A27DB-BD31-4B8C-83A1-F6EECF244321}">
                <p14:modId xmlns:p14="http://schemas.microsoft.com/office/powerpoint/2010/main" val="3795215314"/>
              </p:ext>
            </p:extLst>
          </p:nvPr>
        </p:nvGraphicFramePr>
        <p:xfrm>
          <a:off x="3311610" y="1194486"/>
          <a:ext cx="2924433" cy="5180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0632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Greer Elementary School</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906" y="2003457"/>
            <a:ext cx="6740434" cy="4476855"/>
          </a:xfrm>
          <a:prstGeom prst="rect">
            <a:avLst/>
          </a:prstGeom>
        </p:spPr>
      </p:pic>
    </p:spTree>
    <p:extLst>
      <p:ext uri="{BB962C8B-B14F-4D97-AF65-F5344CB8AC3E}">
        <p14:creationId xmlns:p14="http://schemas.microsoft.com/office/powerpoint/2010/main" val="1708713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Elementary school boundaries</a:t>
            </a:r>
            <a:endParaRPr lang="en-US" dirty="0"/>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3293" t="7335" r="8919" b="33820"/>
          <a:stretch/>
        </p:blipFill>
        <p:spPr>
          <a:xfrm>
            <a:off x="768096" y="1707454"/>
            <a:ext cx="4584879" cy="5150546"/>
          </a:xfrm>
        </p:spPr>
      </p:pic>
      <p:cxnSp>
        <p:nvCxnSpPr>
          <p:cNvPr id="20" name="Straight Arrow Connector 19"/>
          <p:cNvCxnSpPr/>
          <p:nvPr/>
        </p:nvCxnSpPr>
        <p:spPr>
          <a:xfrm>
            <a:off x="3644721" y="3696236"/>
            <a:ext cx="2446986"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819831" y="5020613"/>
            <a:ext cx="2271876"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444197" y="5239554"/>
            <a:ext cx="2647510"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073499" y="5548647"/>
            <a:ext cx="4018208"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819831" y="6038045"/>
            <a:ext cx="2271876"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091707" y="3520318"/>
            <a:ext cx="2636619" cy="369332"/>
          </a:xfrm>
          <a:prstGeom prst="rect">
            <a:avLst/>
          </a:prstGeom>
          <a:noFill/>
        </p:spPr>
        <p:txBody>
          <a:bodyPr wrap="none" rtlCol="0">
            <a:spAutoFit/>
          </a:bodyPr>
          <a:lstStyle/>
          <a:p>
            <a:r>
              <a:rPr lang="en-US" dirty="0" smtClean="0"/>
              <a:t>Broadus Wood Elementary</a:t>
            </a:r>
            <a:endParaRPr lang="en-US" dirty="0"/>
          </a:p>
        </p:txBody>
      </p:sp>
      <p:sp>
        <p:nvSpPr>
          <p:cNvPr id="35" name="TextBox 34"/>
          <p:cNvSpPr txBox="1"/>
          <p:nvPr/>
        </p:nvSpPr>
        <p:spPr>
          <a:xfrm>
            <a:off x="6091707" y="4797310"/>
            <a:ext cx="2276392" cy="369332"/>
          </a:xfrm>
          <a:prstGeom prst="rect">
            <a:avLst/>
          </a:prstGeom>
          <a:noFill/>
        </p:spPr>
        <p:txBody>
          <a:bodyPr wrap="none" rtlCol="0">
            <a:spAutoFit/>
          </a:bodyPr>
          <a:lstStyle/>
          <a:p>
            <a:r>
              <a:rPr lang="en-US" dirty="0" err="1" smtClean="0"/>
              <a:t>Agnor</a:t>
            </a:r>
            <a:r>
              <a:rPr lang="en-US" dirty="0"/>
              <a:t>-</a:t>
            </a:r>
            <a:r>
              <a:rPr lang="en-US" dirty="0" smtClean="0"/>
              <a:t>Hurt Elementary</a:t>
            </a:r>
            <a:endParaRPr lang="en-US" dirty="0"/>
          </a:p>
        </p:txBody>
      </p:sp>
      <p:sp>
        <p:nvSpPr>
          <p:cNvPr id="36" name="TextBox 35"/>
          <p:cNvSpPr txBox="1"/>
          <p:nvPr/>
        </p:nvSpPr>
        <p:spPr>
          <a:xfrm>
            <a:off x="6091707" y="5359620"/>
            <a:ext cx="2307555" cy="369332"/>
          </a:xfrm>
          <a:prstGeom prst="rect">
            <a:avLst/>
          </a:prstGeom>
          <a:noFill/>
        </p:spPr>
        <p:txBody>
          <a:bodyPr wrap="none" rtlCol="0">
            <a:spAutoFit/>
          </a:bodyPr>
          <a:lstStyle/>
          <a:p>
            <a:r>
              <a:rPr lang="en-US" dirty="0" smtClean="0"/>
              <a:t>V.L. Murray Elementary</a:t>
            </a:r>
            <a:endParaRPr lang="en-US" dirty="0"/>
          </a:p>
        </p:txBody>
      </p:sp>
      <p:sp>
        <p:nvSpPr>
          <p:cNvPr id="37" name="TextBox 36"/>
          <p:cNvSpPr txBox="1"/>
          <p:nvPr/>
        </p:nvSpPr>
        <p:spPr>
          <a:xfrm>
            <a:off x="6091706" y="5840500"/>
            <a:ext cx="2183868" cy="369332"/>
          </a:xfrm>
          <a:prstGeom prst="rect">
            <a:avLst/>
          </a:prstGeom>
          <a:noFill/>
        </p:spPr>
        <p:txBody>
          <a:bodyPr wrap="none" rtlCol="0">
            <a:spAutoFit/>
          </a:bodyPr>
          <a:lstStyle/>
          <a:p>
            <a:r>
              <a:rPr lang="en-US" dirty="0" smtClean="0"/>
              <a:t>City of Charlottesville</a:t>
            </a:r>
            <a:endParaRPr lang="en-US" dirty="0"/>
          </a:p>
        </p:txBody>
      </p:sp>
      <p:sp>
        <p:nvSpPr>
          <p:cNvPr id="38" name="TextBox 37"/>
          <p:cNvSpPr txBox="1"/>
          <p:nvPr/>
        </p:nvSpPr>
        <p:spPr>
          <a:xfrm>
            <a:off x="6089559" y="5052742"/>
            <a:ext cx="1830950" cy="369332"/>
          </a:xfrm>
          <a:prstGeom prst="rect">
            <a:avLst/>
          </a:prstGeom>
          <a:noFill/>
        </p:spPr>
        <p:txBody>
          <a:bodyPr wrap="none" rtlCol="0">
            <a:spAutoFit/>
          </a:bodyPr>
          <a:lstStyle/>
          <a:p>
            <a:r>
              <a:rPr lang="en-US" dirty="0" smtClean="0"/>
              <a:t>Greer Elementary</a:t>
            </a:r>
            <a:endParaRPr lang="en-US" dirty="0"/>
          </a:p>
        </p:txBody>
      </p:sp>
    </p:spTree>
    <p:extLst>
      <p:ext uri="{BB962C8B-B14F-4D97-AF65-F5344CB8AC3E}">
        <p14:creationId xmlns:p14="http://schemas.microsoft.com/office/powerpoint/2010/main" val="9787124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4975" t="9124" r="3461" b="33248"/>
          <a:stretch/>
        </p:blipFill>
        <p:spPr>
          <a:xfrm>
            <a:off x="27861" y="2379604"/>
            <a:ext cx="5498476" cy="4478396"/>
          </a:xfrm>
        </p:spPr>
      </p:pic>
      <p:sp>
        <p:nvSpPr>
          <p:cNvPr id="2" name="Title 1"/>
          <p:cNvSpPr>
            <a:spLocks noGrp="1"/>
          </p:cNvSpPr>
          <p:nvPr>
            <p:ph type="title"/>
          </p:nvPr>
        </p:nvSpPr>
        <p:spPr/>
        <p:txBody>
          <a:bodyPr/>
          <a:lstStyle/>
          <a:p>
            <a:r>
              <a:rPr lang="en-US" dirty="0" smtClean="0"/>
              <a:t>middle school boundaries</a:t>
            </a:r>
            <a:endParaRPr lang="en-US" dirty="0"/>
          </a:p>
        </p:txBody>
      </p:sp>
      <p:cxnSp>
        <p:nvCxnSpPr>
          <p:cNvPr id="20" name="Straight Arrow Connector 19"/>
          <p:cNvCxnSpPr/>
          <p:nvPr/>
        </p:nvCxnSpPr>
        <p:spPr>
          <a:xfrm>
            <a:off x="2987899" y="4797310"/>
            <a:ext cx="3101660"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223493" y="5050594"/>
            <a:ext cx="4868214"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116687" y="5239554"/>
            <a:ext cx="2975020"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211392" y="5840500"/>
            <a:ext cx="1878167" cy="8517"/>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089559" y="4576188"/>
            <a:ext cx="1440779" cy="369332"/>
          </a:xfrm>
          <a:prstGeom prst="rect">
            <a:avLst/>
          </a:prstGeom>
          <a:noFill/>
        </p:spPr>
        <p:txBody>
          <a:bodyPr wrap="none" rtlCol="0">
            <a:spAutoFit/>
          </a:bodyPr>
          <a:lstStyle/>
          <a:p>
            <a:r>
              <a:rPr lang="en-US" dirty="0" err="1" smtClean="0"/>
              <a:t>Jouett</a:t>
            </a:r>
            <a:r>
              <a:rPr lang="en-US" dirty="0" smtClean="0"/>
              <a:t> Middle</a:t>
            </a:r>
            <a:endParaRPr lang="en-US" dirty="0"/>
          </a:p>
        </p:txBody>
      </p:sp>
      <p:sp>
        <p:nvSpPr>
          <p:cNvPr id="35" name="TextBox 34"/>
          <p:cNvSpPr txBox="1"/>
          <p:nvPr/>
        </p:nvSpPr>
        <p:spPr>
          <a:xfrm>
            <a:off x="6091707" y="4797310"/>
            <a:ext cx="1526765" cy="369332"/>
          </a:xfrm>
          <a:prstGeom prst="rect">
            <a:avLst/>
          </a:prstGeom>
          <a:noFill/>
        </p:spPr>
        <p:txBody>
          <a:bodyPr wrap="none" rtlCol="0">
            <a:spAutoFit/>
          </a:bodyPr>
          <a:lstStyle/>
          <a:p>
            <a:r>
              <a:rPr lang="en-US" dirty="0" smtClean="0"/>
              <a:t>Henley Middle</a:t>
            </a:r>
            <a:endParaRPr lang="en-US" dirty="0"/>
          </a:p>
        </p:txBody>
      </p:sp>
      <p:sp>
        <p:nvSpPr>
          <p:cNvPr id="37" name="TextBox 36"/>
          <p:cNvSpPr txBox="1"/>
          <p:nvPr/>
        </p:nvSpPr>
        <p:spPr>
          <a:xfrm>
            <a:off x="6089559" y="5675221"/>
            <a:ext cx="2215286" cy="646331"/>
          </a:xfrm>
          <a:prstGeom prst="rect">
            <a:avLst/>
          </a:prstGeom>
          <a:noFill/>
        </p:spPr>
        <p:txBody>
          <a:bodyPr wrap="none" rtlCol="0">
            <a:spAutoFit/>
          </a:bodyPr>
          <a:lstStyle/>
          <a:p>
            <a:r>
              <a:rPr lang="en-US" dirty="0" smtClean="0"/>
              <a:t>Burley Middle</a:t>
            </a:r>
          </a:p>
          <a:p>
            <a:r>
              <a:rPr lang="en-US" dirty="0" smtClean="0"/>
              <a:t>(school located in city)</a:t>
            </a:r>
            <a:endParaRPr lang="en-US" dirty="0"/>
          </a:p>
        </p:txBody>
      </p:sp>
      <p:sp>
        <p:nvSpPr>
          <p:cNvPr id="38" name="TextBox 37"/>
          <p:cNvSpPr txBox="1"/>
          <p:nvPr/>
        </p:nvSpPr>
        <p:spPr>
          <a:xfrm>
            <a:off x="6089559" y="5052742"/>
            <a:ext cx="2183868" cy="369332"/>
          </a:xfrm>
          <a:prstGeom prst="rect">
            <a:avLst/>
          </a:prstGeom>
          <a:noFill/>
        </p:spPr>
        <p:txBody>
          <a:bodyPr wrap="none" rtlCol="0">
            <a:spAutoFit/>
          </a:bodyPr>
          <a:lstStyle/>
          <a:p>
            <a:r>
              <a:rPr lang="en-US" dirty="0" smtClean="0"/>
              <a:t>City of Charlottesville</a:t>
            </a:r>
            <a:endParaRPr lang="en-US" dirty="0"/>
          </a:p>
        </p:txBody>
      </p:sp>
      <p:cxnSp>
        <p:nvCxnSpPr>
          <p:cNvPr id="21" name="Straight Arrow Connector 20"/>
          <p:cNvCxnSpPr/>
          <p:nvPr/>
        </p:nvCxnSpPr>
        <p:spPr>
          <a:xfrm>
            <a:off x="3567448" y="4357282"/>
            <a:ext cx="2522111"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089558" y="4124217"/>
            <a:ext cx="1880451" cy="369332"/>
          </a:xfrm>
          <a:prstGeom prst="rect">
            <a:avLst/>
          </a:prstGeom>
          <a:noFill/>
        </p:spPr>
        <p:txBody>
          <a:bodyPr wrap="none" rtlCol="0">
            <a:spAutoFit/>
          </a:bodyPr>
          <a:lstStyle/>
          <a:p>
            <a:r>
              <a:rPr lang="en-US" dirty="0" smtClean="0"/>
              <a:t>Sutherland Middle</a:t>
            </a:r>
            <a:endParaRPr lang="en-US" dirty="0"/>
          </a:p>
        </p:txBody>
      </p:sp>
    </p:spTree>
    <p:extLst>
      <p:ext uri="{BB962C8B-B14F-4D97-AF65-F5344CB8AC3E}">
        <p14:creationId xmlns:p14="http://schemas.microsoft.com/office/powerpoint/2010/main" val="239475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3398" t="7633" r="4939" b="30126"/>
          <a:stretch/>
        </p:blipFill>
        <p:spPr>
          <a:xfrm>
            <a:off x="86679" y="1762221"/>
            <a:ext cx="5117910" cy="5048012"/>
          </a:xfrm>
        </p:spPr>
      </p:pic>
      <p:sp>
        <p:nvSpPr>
          <p:cNvPr id="2" name="Title 1"/>
          <p:cNvSpPr>
            <a:spLocks noGrp="1"/>
          </p:cNvSpPr>
          <p:nvPr>
            <p:ph type="title"/>
          </p:nvPr>
        </p:nvSpPr>
        <p:spPr/>
        <p:txBody>
          <a:bodyPr/>
          <a:lstStyle/>
          <a:p>
            <a:r>
              <a:rPr lang="en-US" dirty="0" smtClean="0"/>
              <a:t>High school boundaries</a:t>
            </a:r>
            <a:endParaRPr lang="en-US" dirty="0"/>
          </a:p>
        </p:txBody>
      </p:sp>
      <p:cxnSp>
        <p:nvCxnSpPr>
          <p:cNvPr id="20" name="Straight Arrow Connector 19"/>
          <p:cNvCxnSpPr/>
          <p:nvPr/>
        </p:nvCxnSpPr>
        <p:spPr>
          <a:xfrm>
            <a:off x="2961567" y="4293661"/>
            <a:ext cx="2786801"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473961" y="3876887"/>
            <a:ext cx="4276555"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748368" y="3688407"/>
            <a:ext cx="3118161" cy="369332"/>
          </a:xfrm>
          <a:prstGeom prst="rect">
            <a:avLst/>
          </a:prstGeom>
          <a:noFill/>
        </p:spPr>
        <p:txBody>
          <a:bodyPr wrap="none" rtlCol="0">
            <a:spAutoFit/>
          </a:bodyPr>
          <a:lstStyle/>
          <a:p>
            <a:r>
              <a:rPr lang="en-US" dirty="0" smtClean="0"/>
              <a:t>Western Albemarle High School</a:t>
            </a:r>
            <a:endParaRPr lang="en-US" dirty="0"/>
          </a:p>
        </p:txBody>
      </p:sp>
      <p:sp>
        <p:nvSpPr>
          <p:cNvPr id="35" name="TextBox 34"/>
          <p:cNvSpPr txBox="1"/>
          <p:nvPr/>
        </p:nvSpPr>
        <p:spPr>
          <a:xfrm>
            <a:off x="5750516" y="4085634"/>
            <a:ext cx="2256965" cy="369332"/>
          </a:xfrm>
          <a:prstGeom prst="rect">
            <a:avLst/>
          </a:prstGeom>
          <a:noFill/>
        </p:spPr>
        <p:txBody>
          <a:bodyPr wrap="none" rtlCol="0">
            <a:spAutoFit/>
          </a:bodyPr>
          <a:lstStyle/>
          <a:p>
            <a:r>
              <a:rPr lang="en-US" dirty="0" smtClean="0"/>
              <a:t>Monticello High School</a:t>
            </a:r>
            <a:endParaRPr lang="en-US" dirty="0"/>
          </a:p>
        </p:txBody>
      </p:sp>
      <p:cxnSp>
        <p:nvCxnSpPr>
          <p:cNvPr id="21" name="Straight Arrow Connector 20"/>
          <p:cNvCxnSpPr/>
          <p:nvPr/>
        </p:nvCxnSpPr>
        <p:spPr>
          <a:xfrm>
            <a:off x="2961567" y="3579359"/>
            <a:ext cx="2786801"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762679" y="3380843"/>
            <a:ext cx="2288832" cy="369332"/>
          </a:xfrm>
          <a:prstGeom prst="rect">
            <a:avLst/>
          </a:prstGeom>
          <a:noFill/>
        </p:spPr>
        <p:txBody>
          <a:bodyPr wrap="none" rtlCol="0">
            <a:spAutoFit/>
          </a:bodyPr>
          <a:lstStyle/>
          <a:p>
            <a:r>
              <a:rPr lang="en-US" dirty="0" smtClean="0"/>
              <a:t>Albemarle High School</a:t>
            </a:r>
            <a:endParaRPr lang="en-US" dirty="0"/>
          </a:p>
        </p:txBody>
      </p:sp>
    </p:spTree>
    <p:extLst>
      <p:ext uri="{BB962C8B-B14F-4D97-AF65-F5344CB8AC3E}">
        <p14:creationId xmlns:p14="http://schemas.microsoft.com/office/powerpoint/2010/main" val="8630309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Feeder pattern chart</a:t>
            </a:r>
            <a:endParaRPr lang="en-US" dirty="0"/>
          </a:p>
        </p:txBody>
      </p:sp>
      <p:sp>
        <p:nvSpPr>
          <p:cNvPr id="6" name="Rectangle 5"/>
          <p:cNvSpPr/>
          <p:nvPr/>
        </p:nvSpPr>
        <p:spPr>
          <a:xfrm>
            <a:off x="7578811" y="6425514"/>
            <a:ext cx="1095632" cy="238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803958" y="2488174"/>
            <a:ext cx="1742020" cy="20721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7" name="Rectangle 6"/>
          <p:cNvSpPr/>
          <p:nvPr/>
        </p:nvSpPr>
        <p:spPr>
          <a:xfrm>
            <a:off x="1900518" y="2921470"/>
            <a:ext cx="645460" cy="20721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8" name="Rectangle 7"/>
          <p:cNvSpPr/>
          <p:nvPr/>
        </p:nvSpPr>
        <p:spPr>
          <a:xfrm>
            <a:off x="1679388" y="3372694"/>
            <a:ext cx="866590" cy="20721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9" name="Rectangle 8"/>
          <p:cNvSpPr/>
          <p:nvPr/>
        </p:nvSpPr>
        <p:spPr>
          <a:xfrm>
            <a:off x="1900518" y="3802405"/>
            <a:ext cx="645460" cy="20721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10" name="Rectangle 9"/>
          <p:cNvSpPr/>
          <p:nvPr/>
        </p:nvSpPr>
        <p:spPr>
          <a:xfrm>
            <a:off x="585816" y="4232116"/>
            <a:ext cx="1960161" cy="2072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HENLEY</a:t>
            </a:r>
            <a:endParaRPr lang="en-US" sz="1000" dirty="0"/>
          </a:p>
        </p:txBody>
      </p:sp>
      <p:sp>
        <p:nvSpPr>
          <p:cNvPr id="11" name="Rectangle 10"/>
          <p:cNvSpPr/>
          <p:nvPr/>
        </p:nvSpPr>
        <p:spPr>
          <a:xfrm>
            <a:off x="999628" y="5110659"/>
            <a:ext cx="1199713" cy="4356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WESTERN ALBEMARLE</a:t>
            </a:r>
            <a:endParaRPr lang="en-US" sz="1400" dirty="0">
              <a:solidFill>
                <a:schemeClr val="bg1"/>
              </a:solidFill>
            </a:endParaRPr>
          </a:p>
        </p:txBody>
      </p:sp>
      <p:sp>
        <p:nvSpPr>
          <p:cNvPr id="18" name="Down Arrow 17"/>
          <p:cNvSpPr/>
          <p:nvPr/>
        </p:nvSpPr>
        <p:spPr>
          <a:xfrm>
            <a:off x="1453060" y="4536457"/>
            <a:ext cx="292847" cy="45475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986829" y="2485706"/>
            <a:ext cx="429611" cy="21575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0" name="Rectangle 19"/>
          <p:cNvSpPr/>
          <p:nvPr/>
        </p:nvSpPr>
        <p:spPr>
          <a:xfrm>
            <a:off x="2989340" y="2922974"/>
            <a:ext cx="429611" cy="21575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1" name="Rectangle 20"/>
          <p:cNvSpPr/>
          <p:nvPr/>
        </p:nvSpPr>
        <p:spPr>
          <a:xfrm>
            <a:off x="2989340" y="3793861"/>
            <a:ext cx="326617" cy="21575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2" name="Rectangle 21"/>
          <p:cNvSpPr/>
          <p:nvPr/>
        </p:nvSpPr>
        <p:spPr>
          <a:xfrm>
            <a:off x="2986829" y="4227844"/>
            <a:ext cx="1097826" cy="21575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WALTON</a:t>
            </a:r>
            <a:endParaRPr lang="en-US" sz="1000" dirty="0"/>
          </a:p>
        </p:txBody>
      </p:sp>
      <p:sp>
        <p:nvSpPr>
          <p:cNvPr id="25" name="Rectangle 24"/>
          <p:cNvSpPr/>
          <p:nvPr/>
        </p:nvSpPr>
        <p:spPr>
          <a:xfrm>
            <a:off x="3612339" y="3353737"/>
            <a:ext cx="1312665" cy="21575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3" name="Rectangle 22"/>
          <p:cNvSpPr/>
          <p:nvPr/>
        </p:nvSpPr>
        <p:spPr>
          <a:xfrm>
            <a:off x="3607315" y="3353737"/>
            <a:ext cx="537630" cy="21575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7" name="Rectangle 26"/>
          <p:cNvSpPr/>
          <p:nvPr/>
        </p:nvSpPr>
        <p:spPr>
          <a:xfrm>
            <a:off x="3849754" y="3792744"/>
            <a:ext cx="1075249" cy="21575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4" name="Rectangle 23"/>
          <p:cNvSpPr/>
          <p:nvPr/>
        </p:nvSpPr>
        <p:spPr>
          <a:xfrm>
            <a:off x="3849754" y="3790051"/>
            <a:ext cx="295192" cy="21575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8" name="Rectangle 27"/>
          <p:cNvSpPr/>
          <p:nvPr/>
        </p:nvSpPr>
        <p:spPr>
          <a:xfrm>
            <a:off x="5073627" y="3792744"/>
            <a:ext cx="1088974" cy="21575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9" name="Rectangle 28"/>
          <p:cNvSpPr/>
          <p:nvPr/>
        </p:nvSpPr>
        <p:spPr>
          <a:xfrm>
            <a:off x="4202999" y="4223572"/>
            <a:ext cx="1519537" cy="21575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BURLEY</a:t>
            </a:r>
            <a:endParaRPr lang="en-US" sz="1000" dirty="0"/>
          </a:p>
        </p:txBody>
      </p:sp>
      <p:sp>
        <p:nvSpPr>
          <p:cNvPr id="31" name="Rectangle 30"/>
          <p:cNvSpPr/>
          <p:nvPr/>
        </p:nvSpPr>
        <p:spPr>
          <a:xfrm>
            <a:off x="5288280" y="4223572"/>
            <a:ext cx="434256" cy="21575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2" name="Rectangle 31"/>
          <p:cNvSpPr/>
          <p:nvPr/>
        </p:nvSpPr>
        <p:spPr>
          <a:xfrm>
            <a:off x="6257276" y="2483748"/>
            <a:ext cx="438594" cy="21575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3" name="Rectangle 32"/>
          <p:cNvSpPr/>
          <p:nvPr/>
        </p:nvSpPr>
        <p:spPr>
          <a:xfrm>
            <a:off x="6278880" y="2921687"/>
            <a:ext cx="870108" cy="215758"/>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4" name="Rectangle 33"/>
          <p:cNvSpPr/>
          <p:nvPr/>
        </p:nvSpPr>
        <p:spPr>
          <a:xfrm>
            <a:off x="6054090" y="3359362"/>
            <a:ext cx="1094898" cy="215758"/>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5" name="Rectangle 34"/>
          <p:cNvSpPr/>
          <p:nvPr/>
        </p:nvSpPr>
        <p:spPr>
          <a:xfrm>
            <a:off x="6496050" y="3792744"/>
            <a:ext cx="652938" cy="215758"/>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6" name="Rectangle 35"/>
          <p:cNvSpPr/>
          <p:nvPr/>
        </p:nvSpPr>
        <p:spPr>
          <a:xfrm>
            <a:off x="5840880" y="4232116"/>
            <a:ext cx="1308108" cy="215758"/>
          </a:xfrm>
          <a:prstGeom prst="rect">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JOUETT</a:t>
            </a:r>
            <a:endParaRPr lang="en-US" sz="1000" dirty="0"/>
          </a:p>
        </p:txBody>
      </p:sp>
      <p:sp>
        <p:nvSpPr>
          <p:cNvPr id="37" name="Rectangle 36"/>
          <p:cNvSpPr/>
          <p:nvPr/>
        </p:nvSpPr>
        <p:spPr>
          <a:xfrm>
            <a:off x="7275568" y="3353737"/>
            <a:ext cx="1308361" cy="21575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8" name="Rectangle 37"/>
          <p:cNvSpPr/>
          <p:nvPr/>
        </p:nvSpPr>
        <p:spPr>
          <a:xfrm>
            <a:off x="7260169" y="3802405"/>
            <a:ext cx="1091352" cy="21575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39" name="Rectangle 38"/>
          <p:cNvSpPr/>
          <p:nvPr/>
        </p:nvSpPr>
        <p:spPr>
          <a:xfrm>
            <a:off x="7260169" y="4235132"/>
            <a:ext cx="1537121" cy="21575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SUTHERLAND</a:t>
            </a:r>
            <a:endParaRPr lang="en-US" sz="1000" dirty="0"/>
          </a:p>
        </p:txBody>
      </p:sp>
      <p:sp>
        <p:nvSpPr>
          <p:cNvPr id="40" name="Rectangle 39"/>
          <p:cNvSpPr/>
          <p:nvPr/>
        </p:nvSpPr>
        <p:spPr>
          <a:xfrm>
            <a:off x="6555015" y="2483439"/>
            <a:ext cx="150902" cy="21777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41" name="Rectangle 40"/>
          <p:cNvSpPr/>
          <p:nvPr/>
        </p:nvSpPr>
        <p:spPr>
          <a:xfrm>
            <a:off x="3235149" y="5100781"/>
            <a:ext cx="1425341" cy="4356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MONTICELLO</a:t>
            </a:r>
            <a:endParaRPr lang="en-US" sz="1400" dirty="0">
              <a:solidFill>
                <a:schemeClr val="bg1"/>
              </a:solidFill>
            </a:endParaRPr>
          </a:p>
        </p:txBody>
      </p:sp>
      <p:sp>
        <p:nvSpPr>
          <p:cNvPr id="42" name="Rectangle 41"/>
          <p:cNvSpPr/>
          <p:nvPr/>
        </p:nvSpPr>
        <p:spPr>
          <a:xfrm>
            <a:off x="5602236" y="5081900"/>
            <a:ext cx="1971431" cy="4356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ALBEMARLE</a:t>
            </a:r>
            <a:endParaRPr lang="en-US" sz="1400" dirty="0">
              <a:solidFill>
                <a:schemeClr val="bg1"/>
              </a:solidFill>
            </a:endParaRPr>
          </a:p>
        </p:txBody>
      </p:sp>
      <p:sp>
        <p:nvSpPr>
          <p:cNvPr id="43" name="Down Arrow 42"/>
          <p:cNvSpPr/>
          <p:nvPr/>
        </p:nvSpPr>
        <p:spPr>
          <a:xfrm>
            <a:off x="3389318" y="4526579"/>
            <a:ext cx="292847" cy="45475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own Arrow 43"/>
          <p:cNvSpPr/>
          <p:nvPr/>
        </p:nvSpPr>
        <p:spPr>
          <a:xfrm>
            <a:off x="4268671" y="4513896"/>
            <a:ext cx="292847" cy="45475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Down Arrow 44"/>
          <p:cNvSpPr/>
          <p:nvPr/>
        </p:nvSpPr>
        <p:spPr>
          <a:xfrm>
            <a:off x="6355533" y="4520126"/>
            <a:ext cx="292847" cy="45475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own Arrow 45"/>
          <p:cNvSpPr/>
          <p:nvPr/>
        </p:nvSpPr>
        <p:spPr>
          <a:xfrm rot="18000000">
            <a:off x="5228777" y="4537614"/>
            <a:ext cx="292847" cy="45475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own Arrow 46"/>
          <p:cNvSpPr/>
          <p:nvPr/>
        </p:nvSpPr>
        <p:spPr>
          <a:xfrm rot="1800000">
            <a:off x="7722936" y="4526579"/>
            <a:ext cx="292847" cy="45475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982375" y="3792744"/>
            <a:ext cx="179277" cy="215758"/>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50" name="TextBox 49"/>
          <p:cNvSpPr txBox="1"/>
          <p:nvPr/>
        </p:nvSpPr>
        <p:spPr>
          <a:xfrm>
            <a:off x="1419713" y="3189859"/>
            <a:ext cx="1233030" cy="246221"/>
          </a:xfrm>
          <a:prstGeom prst="rect">
            <a:avLst/>
          </a:prstGeom>
          <a:noFill/>
        </p:spPr>
        <p:txBody>
          <a:bodyPr wrap="none" rtlCol="0">
            <a:spAutoFit/>
          </a:bodyPr>
          <a:lstStyle/>
          <a:p>
            <a:r>
              <a:rPr lang="en-US" sz="1000" dirty="0" smtClean="0"/>
              <a:t>MERIWETHER LEWIS</a:t>
            </a:r>
            <a:endParaRPr lang="en-US" sz="1000" dirty="0"/>
          </a:p>
        </p:txBody>
      </p:sp>
      <p:sp>
        <p:nvSpPr>
          <p:cNvPr id="51" name="TextBox 50"/>
          <p:cNvSpPr txBox="1"/>
          <p:nvPr/>
        </p:nvSpPr>
        <p:spPr>
          <a:xfrm>
            <a:off x="2036228" y="2737184"/>
            <a:ext cx="601447" cy="246221"/>
          </a:xfrm>
          <a:prstGeom prst="rect">
            <a:avLst/>
          </a:prstGeom>
          <a:noFill/>
        </p:spPr>
        <p:txBody>
          <a:bodyPr wrap="none" rtlCol="0">
            <a:spAutoFit/>
          </a:bodyPr>
          <a:lstStyle/>
          <a:p>
            <a:r>
              <a:rPr lang="en-US" sz="1000" dirty="0" smtClean="0"/>
              <a:t>CROZET</a:t>
            </a:r>
            <a:endParaRPr lang="en-US" sz="1000" dirty="0"/>
          </a:p>
        </p:txBody>
      </p:sp>
      <p:sp>
        <p:nvSpPr>
          <p:cNvPr id="52" name="TextBox 51"/>
          <p:cNvSpPr txBox="1"/>
          <p:nvPr/>
        </p:nvSpPr>
        <p:spPr>
          <a:xfrm>
            <a:off x="1674968" y="2278698"/>
            <a:ext cx="950901" cy="246221"/>
          </a:xfrm>
          <a:prstGeom prst="rect">
            <a:avLst/>
          </a:prstGeom>
          <a:noFill/>
        </p:spPr>
        <p:txBody>
          <a:bodyPr wrap="none" rtlCol="0">
            <a:spAutoFit/>
          </a:bodyPr>
          <a:lstStyle/>
          <a:p>
            <a:r>
              <a:rPr lang="en-US" sz="1000" dirty="0" smtClean="0"/>
              <a:t>BROWNSVILLE</a:t>
            </a:r>
            <a:endParaRPr lang="en-US" sz="1000" dirty="0"/>
          </a:p>
        </p:txBody>
      </p:sp>
      <p:sp>
        <p:nvSpPr>
          <p:cNvPr id="53" name="TextBox 52"/>
          <p:cNvSpPr txBox="1"/>
          <p:nvPr/>
        </p:nvSpPr>
        <p:spPr>
          <a:xfrm>
            <a:off x="2000962" y="3617423"/>
            <a:ext cx="636713" cy="246221"/>
          </a:xfrm>
          <a:prstGeom prst="rect">
            <a:avLst/>
          </a:prstGeom>
          <a:noFill/>
        </p:spPr>
        <p:txBody>
          <a:bodyPr wrap="none" rtlCol="0">
            <a:spAutoFit/>
          </a:bodyPr>
          <a:lstStyle/>
          <a:p>
            <a:r>
              <a:rPr lang="en-US" sz="1000" dirty="0" smtClean="0"/>
              <a:t>MURRAY</a:t>
            </a:r>
            <a:endParaRPr lang="en-US" sz="1000" dirty="0"/>
          </a:p>
        </p:txBody>
      </p:sp>
      <p:sp>
        <p:nvSpPr>
          <p:cNvPr id="54" name="TextBox 53"/>
          <p:cNvSpPr txBox="1"/>
          <p:nvPr/>
        </p:nvSpPr>
        <p:spPr>
          <a:xfrm>
            <a:off x="2913455" y="2278698"/>
            <a:ext cx="622286" cy="246221"/>
          </a:xfrm>
          <a:prstGeom prst="rect">
            <a:avLst/>
          </a:prstGeom>
          <a:noFill/>
        </p:spPr>
        <p:txBody>
          <a:bodyPr wrap="none" rtlCol="0">
            <a:spAutoFit/>
          </a:bodyPr>
          <a:lstStyle/>
          <a:p>
            <a:r>
              <a:rPr lang="en-US" sz="1000" dirty="0" smtClean="0"/>
              <a:t>RED HILL</a:t>
            </a:r>
            <a:endParaRPr lang="en-US" sz="1000" dirty="0"/>
          </a:p>
        </p:txBody>
      </p:sp>
      <p:sp>
        <p:nvSpPr>
          <p:cNvPr id="55" name="TextBox 54"/>
          <p:cNvSpPr txBox="1"/>
          <p:nvPr/>
        </p:nvSpPr>
        <p:spPr>
          <a:xfrm>
            <a:off x="2913455" y="2725205"/>
            <a:ext cx="862737" cy="246221"/>
          </a:xfrm>
          <a:prstGeom prst="rect">
            <a:avLst/>
          </a:prstGeom>
          <a:noFill/>
        </p:spPr>
        <p:txBody>
          <a:bodyPr wrap="none" rtlCol="0">
            <a:spAutoFit/>
          </a:bodyPr>
          <a:lstStyle/>
          <a:p>
            <a:r>
              <a:rPr lang="en-US" sz="1000" dirty="0" smtClean="0"/>
              <a:t>SCOTTSVILLE</a:t>
            </a:r>
            <a:endParaRPr lang="en-US" sz="1000" dirty="0"/>
          </a:p>
        </p:txBody>
      </p:sp>
      <p:sp>
        <p:nvSpPr>
          <p:cNvPr id="56" name="TextBox 55"/>
          <p:cNvSpPr txBox="1"/>
          <p:nvPr/>
        </p:nvSpPr>
        <p:spPr>
          <a:xfrm>
            <a:off x="2900513" y="3611108"/>
            <a:ext cx="620683" cy="246221"/>
          </a:xfrm>
          <a:prstGeom prst="rect">
            <a:avLst/>
          </a:prstGeom>
          <a:noFill/>
        </p:spPr>
        <p:txBody>
          <a:bodyPr wrap="none" rtlCol="0">
            <a:spAutoFit/>
          </a:bodyPr>
          <a:lstStyle/>
          <a:p>
            <a:r>
              <a:rPr lang="en-US" sz="1000" dirty="0" smtClean="0"/>
              <a:t>YANCEY</a:t>
            </a:r>
            <a:endParaRPr lang="en-US" sz="1000" dirty="0"/>
          </a:p>
        </p:txBody>
      </p:sp>
      <p:sp>
        <p:nvSpPr>
          <p:cNvPr id="57" name="TextBox 56"/>
          <p:cNvSpPr txBox="1"/>
          <p:nvPr/>
        </p:nvSpPr>
        <p:spPr>
          <a:xfrm>
            <a:off x="3564108" y="3159791"/>
            <a:ext cx="444352" cy="246221"/>
          </a:xfrm>
          <a:prstGeom prst="rect">
            <a:avLst/>
          </a:prstGeom>
          <a:noFill/>
        </p:spPr>
        <p:txBody>
          <a:bodyPr wrap="none" rtlCol="0">
            <a:spAutoFit/>
          </a:bodyPr>
          <a:lstStyle/>
          <a:p>
            <a:r>
              <a:rPr lang="en-US" sz="1000" dirty="0" smtClean="0"/>
              <a:t>CALE</a:t>
            </a:r>
            <a:endParaRPr lang="en-US" sz="1000" dirty="0"/>
          </a:p>
        </p:txBody>
      </p:sp>
      <p:sp>
        <p:nvSpPr>
          <p:cNvPr id="58" name="TextBox 57"/>
          <p:cNvSpPr txBox="1"/>
          <p:nvPr/>
        </p:nvSpPr>
        <p:spPr>
          <a:xfrm>
            <a:off x="3777945" y="3578516"/>
            <a:ext cx="1170513" cy="246221"/>
          </a:xfrm>
          <a:prstGeom prst="rect">
            <a:avLst/>
          </a:prstGeom>
          <a:noFill/>
        </p:spPr>
        <p:txBody>
          <a:bodyPr wrap="none" rtlCol="0">
            <a:spAutoFit/>
          </a:bodyPr>
          <a:lstStyle/>
          <a:p>
            <a:r>
              <a:rPr lang="en-US" sz="1000" dirty="0" smtClean="0"/>
              <a:t>STONE ROBINSON</a:t>
            </a:r>
            <a:endParaRPr lang="en-US" sz="1000" dirty="0"/>
          </a:p>
        </p:txBody>
      </p:sp>
      <p:sp>
        <p:nvSpPr>
          <p:cNvPr id="59" name="TextBox 58"/>
          <p:cNvSpPr txBox="1"/>
          <p:nvPr/>
        </p:nvSpPr>
        <p:spPr>
          <a:xfrm>
            <a:off x="5016469" y="3598090"/>
            <a:ext cx="926857" cy="246221"/>
          </a:xfrm>
          <a:prstGeom prst="rect">
            <a:avLst/>
          </a:prstGeom>
          <a:noFill/>
        </p:spPr>
        <p:txBody>
          <a:bodyPr wrap="none" rtlCol="0">
            <a:spAutoFit/>
          </a:bodyPr>
          <a:lstStyle/>
          <a:p>
            <a:r>
              <a:rPr lang="en-US" sz="1000" dirty="0" smtClean="0"/>
              <a:t>AGNOR-HURT</a:t>
            </a:r>
            <a:endParaRPr lang="en-US" sz="1000" dirty="0"/>
          </a:p>
        </p:txBody>
      </p:sp>
      <p:sp>
        <p:nvSpPr>
          <p:cNvPr id="60" name="TextBox 59"/>
          <p:cNvSpPr txBox="1"/>
          <p:nvPr/>
        </p:nvSpPr>
        <p:spPr>
          <a:xfrm>
            <a:off x="6184150" y="2269911"/>
            <a:ext cx="928459" cy="246221"/>
          </a:xfrm>
          <a:prstGeom prst="rect">
            <a:avLst/>
          </a:prstGeom>
          <a:noFill/>
        </p:spPr>
        <p:txBody>
          <a:bodyPr wrap="none" rtlCol="0">
            <a:spAutoFit/>
          </a:bodyPr>
          <a:lstStyle/>
          <a:p>
            <a:r>
              <a:rPr lang="en-US" sz="1000" dirty="0" smtClean="0"/>
              <a:t>STONY POINT</a:t>
            </a:r>
            <a:endParaRPr lang="en-US" sz="1000" dirty="0"/>
          </a:p>
        </p:txBody>
      </p:sp>
      <p:sp>
        <p:nvSpPr>
          <p:cNvPr id="61" name="TextBox 60"/>
          <p:cNvSpPr txBox="1"/>
          <p:nvPr/>
        </p:nvSpPr>
        <p:spPr>
          <a:xfrm>
            <a:off x="6095510" y="2708526"/>
            <a:ext cx="1146468" cy="246221"/>
          </a:xfrm>
          <a:prstGeom prst="rect">
            <a:avLst/>
          </a:prstGeom>
          <a:noFill/>
        </p:spPr>
        <p:txBody>
          <a:bodyPr wrap="none" rtlCol="0">
            <a:spAutoFit/>
          </a:bodyPr>
          <a:lstStyle/>
          <a:p>
            <a:r>
              <a:rPr lang="en-US" sz="1000" dirty="0" smtClean="0"/>
              <a:t>BROADUS WOOD</a:t>
            </a:r>
            <a:endParaRPr lang="en-US" sz="1000" dirty="0"/>
          </a:p>
        </p:txBody>
      </p:sp>
      <p:sp>
        <p:nvSpPr>
          <p:cNvPr id="62" name="TextBox 61"/>
          <p:cNvSpPr txBox="1"/>
          <p:nvPr/>
        </p:nvSpPr>
        <p:spPr>
          <a:xfrm>
            <a:off x="6703754" y="3162335"/>
            <a:ext cx="524503" cy="246221"/>
          </a:xfrm>
          <a:prstGeom prst="rect">
            <a:avLst/>
          </a:prstGeom>
          <a:noFill/>
        </p:spPr>
        <p:txBody>
          <a:bodyPr wrap="none" rtlCol="0">
            <a:spAutoFit/>
          </a:bodyPr>
          <a:lstStyle/>
          <a:p>
            <a:r>
              <a:rPr lang="en-US" sz="1000" dirty="0" smtClean="0"/>
              <a:t>GREER</a:t>
            </a:r>
            <a:endParaRPr lang="en-US" sz="1000" dirty="0"/>
          </a:p>
        </p:txBody>
      </p:sp>
      <p:sp>
        <p:nvSpPr>
          <p:cNvPr id="63" name="TextBox 62"/>
          <p:cNvSpPr txBox="1"/>
          <p:nvPr/>
        </p:nvSpPr>
        <p:spPr>
          <a:xfrm>
            <a:off x="6253978" y="3602449"/>
            <a:ext cx="986167" cy="246221"/>
          </a:xfrm>
          <a:prstGeom prst="rect">
            <a:avLst/>
          </a:prstGeom>
          <a:noFill/>
        </p:spPr>
        <p:txBody>
          <a:bodyPr wrap="none" rtlCol="0">
            <a:spAutoFit/>
          </a:bodyPr>
          <a:lstStyle/>
          <a:p>
            <a:r>
              <a:rPr lang="en-US" sz="1000" dirty="0" smtClean="0"/>
              <a:t>WOODBROOK</a:t>
            </a:r>
            <a:endParaRPr lang="en-US" sz="1000" dirty="0"/>
          </a:p>
        </p:txBody>
      </p:sp>
      <p:sp>
        <p:nvSpPr>
          <p:cNvPr id="64" name="TextBox 63"/>
          <p:cNvSpPr txBox="1"/>
          <p:nvPr/>
        </p:nvSpPr>
        <p:spPr>
          <a:xfrm>
            <a:off x="7196299" y="3150665"/>
            <a:ext cx="918841" cy="246221"/>
          </a:xfrm>
          <a:prstGeom prst="rect">
            <a:avLst/>
          </a:prstGeom>
          <a:noFill/>
        </p:spPr>
        <p:txBody>
          <a:bodyPr wrap="none" rtlCol="0">
            <a:spAutoFit/>
          </a:bodyPr>
          <a:lstStyle/>
          <a:p>
            <a:r>
              <a:rPr lang="en-US" sz="1000" dirty="0" smtClean="0"/>
              <a:t>BAKER BUTLER</a:t>
            </a:r>
            <a:endParaRPr lang="en-US" sz="1000" dirty="0"/>
          </a:p>
        </p:txBody>
      </p:sp>
      <p:sp>
        <p:nvSpPr>
          <p:cNvPr id="65" name="TextBox 64"/>
          <p:cNvSpPr txBox="1"/>
          <p:nvPr/>
        </p:nvSpPr>
        <p:spPr>
          <a:xfrm>
            <a:off x="7196299" y="3611108"/>
            <a:ext cx="840295" cy="246221"/>
          </a:xfrm>
          <a:prstGeom prst="rect">
            <a:avLst/>
          </a:prstGeom>
          <a:noFill/>
        </p:spPr>
        <p:txBody>
          <a:bodyPr wrap="none" rtlCol="0">
            <a:spAutoFit/>
          </a:bodyPr>
          <a:lstStyle/>
          <a:p>
            <a:r>
              <a:rPr lang="en-US" sz="1000" dirty="0" smtClean="0"/>
              <a:t>HOLLYMEAD</a:t>
            </a:r>
            <a:endParaRPr lang="en-US" sz="1000" dirty="0"/>
          </a:p>
        </p:txBody>
      </p:sp>
      <p:sp>
        <p:nvSpPr>
          <p:cNvPr id="66" name="TextBox 65"/>
          <p:cNvSpPr txBox="1"/>
          <p:nvPr/>
        </p:nvSpPr>
        <p:spPr>
          <a:xfrm>
            <a:off x="5368470" y="3759588"/>
            <a:ext cx="433132" cy="246221"/>
          </a:xfrm>
          <a:prstGeom prst="rect">
            <a:avLst/>
          </a:prstGeom>
          <a:noFill/>
        </p:spPr>
        <p:txBody>
          <a:bodyPr wrap="none" rtlCol="0">
            <a:spAutoFit/>
          </a:bodyPr>
          <a:lstStyle/>
          <a:p>
            <a:r>
              <a:rPr lang="en-US" sz="1000" dirty="0" smtClean="0">
                <a:solidFill>
                  <a:schemeClr val="bg1"/>
                </a:solidFill>
              </a:rPr>
              <a:t>84%</a:t>
            </a:r>
            <a:endParaRPr lang="en-US" sz="1000" dirty="0">
              <a:solidFill>
                <a:schemeClr val="bg1"/>
              </a:solidFill>
            </a:endParaRPr>
          </a:p>
        </p:txBody>
      </p:sp>
      <p:sp>
        <p:nvSpPr>
          <p:cNvPr id="69" name="TextBox 68"/>
          <p:cNvSpPr txBox="1"/>
          <p:nvPr/>
        </p:nvSpPr>
        <p:spPr>
          <a:xfrm>
            <a:off x="4347168" y="3769022"/>
            <a:ext cx="433132" cy="246221"/>
          </a:xfrm>
          <a:prstGeom prst="rect">
            <a:avLst/>
          </a:prstGeom>
          <a:noFill/>
        </p:spPr>
        <p:txBody>
          <a:bodyPr wrap="none" rtlCol="0">
            <a:spAutoFit/>
          </a:bodyPr>
          <a:lstStyle/>
          <a:p>
            <a:r>
              <a:rPr lang="en-US" sz="1000" dirty="0" smtClean="0">
                <a:solidFill>
                  <a:schemeClr val="bg1"/>
                </a:solidFill>
              </a:rPr>
              <a:t>76%</a:t>
            </a:r>
            <a:endParaRPr lang="en-US" sz="1000" dirty="0">
              <a:solidFill>
                <a:schemeClr val="bg1"/>
              </a:solidFill>
            </a:endParaRPr>
          </a:p>
        </p:txBody>
      </p:sp>
      <p:sp>
        <p:nvSpPr>
          <p:cNvPr id="70" name="TextBox 69"/>
          <p:cNvSpPr txBox="1"/>
          <p:nvPr/>
        </p:nvSpPr>
        <p:spPr>
          <a:xfrm>
            <a:off x="4332806" y="3319266"/>
            <a:ext cx="433132" cy="246221"/>
          </a:xfrm>
          <a:prstGeom prst="rect">
            <a:avLst/>
          </a:prstGeom>
          <a:noFill/>
        </p:spPr>
        <p:txBody>
          <a:bodyPr wrap="none" rtlCol="0">
            <a:spAutoFit/>
          </a:bodyPr>
          <a:lstStyle/>
          <a:p>
            <a:r>
              <a:rPr lang="en-US" sz="1000" dirty="0" smtClean="0">
                <a:solidFill>
                  <a:schemeClr val="bg1"/>
                </a:solidFill>
              </a:rPr>
              <a:t>63%</a:t>
            </a:r>
            <a:endParaRPr lang="en-US" sz="1000" dirty="0">
              <a:solidFill>
                <a:schemeClr val="bg1"/>
              </a:solidFill>
            </a:endParaRPr>
          </a:p>
        </p:txBody>
      </p:sp>
      <p:sp>
        <p:nvSpPr>
          <p:cNvPr id="72" name="TextBox 71"/>
          <p:cNvSpPr txBox="1"/>
          <p:nvPr/>
        </p:nvSpPr>
        <p:spPr>
          <a:xfrm>
            <a:off x="6183564" y="2462305"/>
            <a:ext cx="433132" cy="246221"/>
          </a:xfrm>
          <a:prstGeom prst="rect">
            <a:avLst/>
          </a:prstGeom>
          <a:noFill/>
        </p:spPr>
        <p:txBody>
          <a:bodyPr wrap="none" rtlCol="0">
            <a:spAutoFit/>
          </a:bodyPr>
          <a:lstStyle/>
          <a:p>
            <a:r>
              <a:rPr lang="en-US" sz="1000" dirty="0" smtClean="0">
                <a:solidFill>
                  <a:schemeClr val="bg1"/>
                </a:solidFill>
              </a:rPr>
              <a:t>66%</a:t>
            </a:r>
            <a:endParaRPr lang="en-US" sz="1000" dirty="0">
              <a:solidFill>
                <a:schemeClr val="bg1"/>
              </a:solidFill>
            </a:endParaRPr>
          </a:p>
        </p:txBody>
      </p:sp>
      <p:sp>
        <p:nvSpPr>
          <p:cNvPr id="73" name="TextBox 72"/>
          <p:cNvSpPr txBox="1"/>
          <p:nvPr/>
        </p:nvSpPr>
        <p:spPr>
          <a:xfrm>
            <a:off x="5288280" y="4216070"/>
            <a:ext cx="433132" cy="246221"/>
          </a:xfrm>
          <a:prstGeom prst="rect">
            <a:avLst/>
          </a:prstGeom>
          <a:noFill/>
        </p:spPr>
        <p:txBody>
          <a:bodyPr wrap="none" rtlCol="0">
            <a:spAutoFit/>
          </a:bodyPr>
          <a:lstStyle/>
          <a:p>
            <a:r>
              <a:rPr lang="en-US" sz="1000" dirty="0" smtClean="0">
                <a:solidFill>
                  <a:schemeClr val="bg2">
                    <a:lumMod val="10000"/>
                  </a:schemeClr>
                </a:solidFill>
              </a:rPr>
              <a:t>31%</a:t>
            </a:r>
            <a:endParaRPr lang="en-US" sz="1000" dirty="0">
              <a:solidFill>
                <a:schemeClr val="bg2">
                  <a:lumMod val="10000"/>
                </a:schemeClr>
              </a:solidFill>
            </a:endParaRPr>
          </a:p>
        </p:txBody>
      </p:sp>
    </p:spTree>
    <p:extLst>
      <p:ext uri="{BB962C8B-B14F-4D97-AF65-F5344CB8AC3E}">
        <p14:creationId xmlns:p14="http://schemas.microsoft.com/office/powerpoint/2010/main" val="35486008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t>
            </a:r>
            <a:br>
              <a:rPr lang="en-US" dirty="0" smtClean="0"/>
            </a:br>
            <a:r>
              <a:rPr lang="en-US" dirty="0" smtClean="0"/>
              <a:t>recommendation</a:t>
            </a:r>
            <a:endParaRPr lang="en-US" dirty="0"/>
          </a:p>
        </p:txBody>
      </p:sp>
      <p:sp>
        <p:nvSpPr>
          <p:cNvPr id="3" name="Text Placeholder 2"/>
          <p:cNvSpPr>
            <a:spLocks noGrp="1"/>
          </p:cNvSpPr>
          <p:nvPr>
            <p:ph type="body" idx="1"/>
          </p:nvPr>
        </p:nvSpPr>
        <p:spPr/>
        <p:txBody>
          <a:bodyPr/>
          <a:lstStyle/>
          <a:p>
            <a:r>
              <a:rPr lang="en-US" dirty="0" smtClean="0"/>
              <a:t>Summary</a:t>
            </a:r>
          </a:p>
          <a:p>
            <a:endParaRPr lang="en-US" dirty="0"/>
          </a:p>
        </p:txBody>
      </p:sp>
    </p:spTree>
    <p:extLst>
      <p:ext uri="{BB962C8B-B14F-4D97-AF65-F5344CB8AC3E}">
        <p14:creationId xmlns:p14="http://schemas.microsoft.com/office/powerpoint/2010/main" val="1479065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a:t>
            </a:r>
            <a:endParaRPr lang="en-US" dirty="0"/>
          </a:p>
        </p:txBody>
      </p:sp>
      <p:sp>
        <p:nvSpPr>
          <p:cNvPr id="3" name="Content Placeholder 2"/>
          <p:cNvSpPr>
            <a:spLocks noGrp="1"/>
          </p:cNvSpPr>
          <p:nvPr>
            <p:ph idx="1"/>
          </p:nvPr>
        </p:nvSpPr>
        <p:spPr>
          <a:xfrm>
            <a:off x="1128704" y="2084832"/>
            <a:ext cx="7290055" cy="4023360"/>
          </a:xfrm>
        </p:spPr>
        <p:txBody>
          <a:bodyPr>
            <a:normAutofit/>
          </a:bodyPr>
          <a:lstStyle/>
          <a:p>
            <a:pPr lvl="1">
              <a:lnSpc>
                <a:spcPct val="100000"/>
              </a:lnSpc>
            </a:pPr>
            <a:r>
              <a:rPr lang="en-US" sz="2400" dirty="0" smtClean="0"/>
              <a:t>Committee has met 8 times</a:t>
            </a:r>
          </a:p>
          <a:p>
            <a:pPr lvl="1">
              <a:lnSpc>
                <a:spcPct val="100000"/>
              </a:lnSpc>
            </a:pPr>
            <a:r>
              <a:rPr lang="en-US" sz="2400" dirty="0" smtClean="0"/>
              <a:t>Hosted 3 community meetings with public comment</a:t>
            </a:r>
          </a:p>
          <a:p>
            <a:pPr lvl="1">
              <a:lnSpc>
                <a:spcPct val="100000"/>
              </a:lnSpc>
            </a:pPr>
            <a:r>
              <a:rPr lang="en-US" sz="2400" dirty="0" smtClean="0"/>
              <a:t>Utilized a website to grant access to all current information (minutes, presentations, etc.)</a:t>
            </a:r>
          </a:p>
          <a:p>
            <a:pPr lvl="1">
              <a:lnSpc>
                <a:spcPct val="100000"/>
              </a:lnSpc>
            </a:pPr>
            <a:r>
              <a:rPr lang="en-US" sz="2400" dirty="0"/>
              <a:t>Conducted 3 electronic </a:t>
            </a:r>
            <a:r>
              <a:rPr lang="en-US" sz="2400" dirty="0" smtClean="0"/>
              <a:t>surveys</a:t>
            </a:r>
          </a:p>
          <a:p>
            <a:pPr lvl="2">
              <a:buFont typeface="Arial" panose="020B0604020202020204" pitchFamily="34" charset="0"/>
              <a:buChar char="•"/>
            </a:pPr>
            <a:r>
              <a:rPr lang="en-US" sz="1800" dirty="0"/>
              <a:t>Survey #1:  110 responses</a:t>
            </a:r>
          </a:p>
          <a:p>
            <a:pPr lvl="2">
              <a:buFont typeface="Arial" panose="020B0604020202020204" pitchFamily="34" charset="0"/>
              <a:buChar char="•"/>
            </a:pPr>
            <a:r>
              <a:rPr lang="en-US" sz="1800" dirty="0"/>
              <a:t> Survey #2:    83 responses</a:t>
            </a:r>
          </a:p>
          <a:p>
            <a:pPr lvl="2">
              <a:buFont typeface="Arial" panose="020B0604020202020204" pitchFamily="34" charset="0"/>
              <a:buChar char="•"/>
            </a:pPr>
            <a:r>
              <a:rPr lang="en-US" sz="1800" dirty="0"/>
              <a:t> Survey #3:  649 responses</a:t>
            </a:r>
          </a:p>
          <a:p>
            <a:pPr lvl="1">
              <a:lnSpc>
                <a:spcPct val="100000"/>
              </a:lnSpc>
            </a:pPr>
            <a:r>
              <a:rPr lang="en-US" sz="2400" dirty="0" smtClean="0"/>
              <a:t>Received </a:t>
            </a:r>
            <a:r>
              <a:rPr lang="en-US" sz="2400" dirty="0"/>
              <a:t>correspondence via committee email </a:t>
            </a:r>
            <a:r>
              <a:rPr lang="en-US" sz="2400" dirty="0" smtClean="0"/>
              <a:t>address</a:t>
            </a:r>
          </a:p>
          <a:p>
            <a:pPr lvl="2">
              <a:buFont typeface="Arial" panose="020B0604020202020204" pitchFamily="34" charset="0"/>
              <a:buChar char="•"/>
            </a:pPr>
            <a:r>
              <a:rPr lang="en-US" sz="1800" dirty="0" smtClean="0"/>
              <a:t>Email</a:t>
            </a:r>
            <a:r>
              <a:rPr lang="en-US" sz="1800" dirty="0"/>
              <a:t>:  </a:t>
            </a:r>
            <a:r>
              <a:rPr lang="en-US" sz="1800" dirty="0" smtClean="0"/>
              <a:t>         53 </a:t>
            </a:r>
            <a:r>
              <a:rPr lang="en-US" sz="1800" dirty="0"/>
              <a:t>responses</a:t>
            </a:r>
          </a:p>
          <a:p>
            <a:pPr lvl="1"/>
            <a:endParaRPr lang="en-US" sz="2400" dirty="0"/>
          </a:p>
          <a:p>
            <a:pPr lvl="1"/>
            <a:endParaRPr lang="en-US" sz="2400" dirty="0" smtClean="0"/>
          </a:p>
          <a:p>
            <a:endParaRPr lang="en-US" dirty="0" smtClean="0"/>
          </a:p>
          <a:p>
            <a:endParaRPr lang="en-US" dirty="0"/>
          </a:p>
        </p:txBody>
      </p:sp>
    </p:spTree>
    <p:extLst>
      <p:ext uri="{BB962C8B-B14F-4D97-AF65-F5344CB8AC3E}">
        <p14:creationId xmlns:p14="http://schemas.microsoft.com/office/powerpoint/2010/main" val="35202556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Criteria considered</a:t>
            </a:r>
            <a:endParaRPr lang="en-US" dirty="0"/>
          </a:p>
        </p:txBody>
      </p:sp>
      <p:sp>
        <p:nvSpPr>
          <p:cNvPr id="3" name="Content Placeholder 2"/>
          <p:cNvSpPr>
            <a:spLocks noGrp="1"/>
          </p:cNvSpPr>
          <p:nvPr>
            <p:ph idx="1"/>
          </p:nvPr>
        </p:nvSpPr>
        <p:spPr>
          <a:xfrm>
            <a:off x="1476434" y="2389031"/>
            <a:ext cx="7290055" cy="4023360"/>
          </a:xfrm>
        </p:spPr>
        <p:txBody>
          <a:bodyPr>
            <a:normAutofit/>
          </a:bodyPr>
          <a:lstStyle/>
          <a:p>
            <a:pPr lvl="0">
              <a:spcBef>
                <a:spcPts val="0"/>
              </a:spcBef>
              <a:spcAft>
                <a:spcPts val="0"/>
              </a:spcAft>
              <a:buFont typeface="Arial" panose="020B0604020202020204" pitchFamily="34" charset="0"/>
              <a:buChar char="•"/>
            </a:pPr>
            <a:r>
              <a:rPr lang="en-US" dirty="0" smtClean="0"/>
              <a:t>  Building </a:t>
            </a:r>
            <a:r>
              <a:rPr lang="en-US" dirty="0"/>
              <a:t>capacity/projected </a:t>
            </a:r>
            <a:r>
              <a:rPr lang="en-US" dirty="0" smtClean="0"/>
              <a:t>growth  (Appendix B)</a:t>
            </a:r>
            <a:endParaRPr lang="en-US" dirty="0"/>
          </a:p>
          <a:p>
            <a:pPr lvl="0">
              <a:spcBef>
                <a:spcPts val="0"/>
              </a:spcBef>
              <a:spcAft>
                <a:spcPts val="0"/>
              </a:spcAft>
              <a:buFont typeface="Arial" panose="020B0604020202020204" pitchFamily="34" charset="0"/>
              <a:buChar char="•"/>
            </a:pPr>
            <a:r>
              <a:rPr lang="en-US" dirty="0" smtClean="0"/>
              <a:t>  Proximity/Travel time (Appendix D)</a:t>
            </a:r>
            <a:endParaRPr lang="en-US" dirty="0"/>
          </a:p>
          <a:p>
            <a:pPr lvl="0">
              <a:spcBef>
                <a:spcPts val="0"/>
              </a:spcBef>
              <a:spcAft>
                <a:spcPts val="0"/>
              </a:spcAft>
              <a:buFont typeface="Arial" panose="020B0604020202020204" pitchFamily="34" charset="0"/>
              <a:buChar char="•"/>
            </a:pPr>
            <a:r>
              <a:rPr lang="en-US" dirty="0" smtClean="0"/>
              <a:t>  Feeder patterns (Appendix E)</a:t>
            </a:r>
            <a:endParaRPr lang="en-US" dirty="0"/>
          </a:p>
          <a:p>
            <a:pPr lvl="0">
              <a:spcBef>
                <a:spcPts val="0"/>
              </a:spcBef>
              <a:spcAft>
                <a:spcPts val="0"/>
              </a:spcAft>
              <a:buFont typeface="Arial" panose="020B0604020202020204" pitchFamily="34" charset="0"/>
              <a:buChar char="•"/>
            </a:pPr>
            <a:r>
              <a:rPr lang="en-US" dirty="0" smtClean="0"/>
              <a:t>  Contiguous </a:t>
            </a:r>
            <a:r>
              <a:rPr lang="en-US" dirty="0"/>
              <a:t>zones</a:t>
            </a:r>
          </a:p>
          <a:p>
            <a:pPr lvl="0">
              <a:spcBef>
                <a:spcPts val="0"/>
              </a:spcBef>
              <a:spcAft>
                <a:spcPts val="0"/>
              </a:spcAft>
              <a:buFont typeface="Arial" panose="020B0604020202020204" pitchFamily="34" charset="0"/>
              <a:buChar char="•"/>
            </a:pPr>
            <a:r>
              <a:rPr lang="en-US" dirty="0" smtClean="0"/>
              <a:t>  Existing </a:t>
            </a:r>
            <a:r>
              <a:rPr lang="en-US" dirty="0"/>
              <a:t>neighborhoods/subdivisions kept together</a:t>
            </a:r>
          </a:p>
          <a:p>
            <a:pPr lvl="0">
              <a:spcBef>
                <a:spcPts val="0"/>
              </a:spcBef>
              <a:spcAft>
                <a:spcPts val="0"/>
              </a:spcAft>
              <a:buFont typeface="Arial" panose="020B0604020202020204" pitchFamily="34" charset="0"/>
              <a:buChar char="•"/>
            </a:pPr>
            <a:r>
              <a:rPr lang="en-US" dirty="0" smtClean="0"/>
              <a:t>  Minimizing </a:t>
            </a:r>
            <a:r>
              <a:rPr lang="en-US" dirty="0"/>
              <a:t>frequency of redistricting</a:t>
            </a:r>
          </a:p>
          <a:p>
            <a:pPr lvl="0">
              <a:spcBef>
                <a:spcPts val="0"/>
              </a:spcBef>
              <a:spcAft>
                <a:spcPts val="0"/>
              </a:spcAft>
              <a:buFont typeface="Arial" panose="020B0604020202020204" pitchFamily="34" charset="0"/>
              <a:buChar char="•"/>
            </a:pPr>
            <a:r>
              <a:rPr lang="en-US" dirty="0" smtClean="0"/>
              <a:t>  Minimizing </a:t>
            </a:r>
            <a:r>
              <a:rPr lang="en-US" dirty="0"/>
              <a:t>numbers of students redistricted</a:t>
            </a:r>
          </a:p>
          <a:p>
            <a:pPr lvl="0">
              <a:spcBef>
                <a:spcPts val="0"/>
              </a:spcBef>
              <a:spcAft>
                <a:spcPts val="0"/>
              </a:spcAft>
              <a:buFont typeface="Arial" panose="020B0604020202020204" pitchFamily="34" charset="0"/>
              <a:buChar char="•"/>
            </a:pPr>
            <a:r>
              <a:rPr lang="en-US" dirty="0" smtClean="0"/>
              <a:t>  Natural </a:t>
            </a:r>
            <a:r>
              <a:rPr lang="en-US" dirty="0"/>
              <a:t>boundaries</a:t>
            </a:r>
          </a:p>
          <a:p>
            <a:pPr lvl="0">
              <a:spcBef>
                <a:spcPts val="0"/>
              </a:spcBef>
              <a:spcAft>
                <a:spcPts val="0"/>
              </a:spcAft>
              <a:buFont typeface="Arial" panose="020B0604020202020204" pitchFamily="34" charset="0"/>
              <a:buChar char="•"/>
            </a:pPr>
            <a:r>
              <a:rPr lang="en-US" dirty="0" smtClean="0"/>
              <a:t>  Socioeconomic/ethnic/academic diversity (Appendix F)</a:t>
            </a:r>
            <a:endParaRPr lang="en-US" dirty="0"/>
          </a:p>
          <a:p>
            <a:pPr lvl="0">
              <a:spcBef>
                <a:spcPts val="0"/>
              </a:spcBef>
              <a:spcAft>
                <a:spcPts val="0"/>
              </a:spcAft>
              <a:buFont typeface="Arial" panose="020B0604020202020204" pitchFamily="34" charset="0"/>
              <a:buChar char="•"/>
            </a:pPr>
            <a:r>
              <a:rPr lang="en-US" dirty="0" smtClean="0"/>
              <a:t>  Opportunity </a:t>
            </a:r>
            <a:r>
              <a:rPr lang="en-US" dirty="0"/>
              <a:t>for </a:t>
            </a:r>
            <a:r>
              <a:rPr lang="en-US" dirty="0" smtClean="0"/>
              <a:t>future </a:t>
            </a:r>
            <a:r>
              <a:rPr lang="en-US" dirty="0"/>
              <a:t>e</a:t>
            </a:r>
            <a:r>
              <a:rPr lang="en-US" dirty="0" smtClean="0"/>
              <a:t>xpansion</a:t>
            </a:r>
            <a:endParaRPr lang="en-US" dirty="0"/>
          </a:p>
          <a:p>
            <a:pPr lvl="1">
              <a:spcBef>
                <a:spcPts val="0"/>
              </a:spcBef>
              <a:spcAft>
                <a:spcPts val="0"/>
              </a:spcAft>
            </a:pPr>
            <a:endParaRPr lang="en-US" sz="2000" dirty="0"/>
          </a:p>
        </p:txBody>
      </p:sp>
    </p:spTree>
    <p:extLst>
      <p:ext uri="{BB962C8B-B14F-4D97-AF65-F5344CB8AC3E}">
        <p14:creationId xmlns:p14="http://schemas.microsoft.com/office/powerpoint/2010/main" val="28561113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Greer options considered</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861429177"/>
              </p:ext>
            </p:extLst>
          </p:nvPr>
        </p:nvGraphicFramePr>
        <p:xfrm>
          <a:off x="768097" y="1954203"/>
          <a:ext cx="7888223" cy="4460565"/>
        </p:xfrm>
        <a:graphic>
          <a:graphicData uri="http://schemas.openxmlformats.org/drawingml/2006/table">
            <a:tbl>
              <a:tblPr firstRow="1">
                <a:tableStyleId>{5C22544A-7EE6-4342-B048-85BDC9FD1C3A}</a:tableStyleId>
              </a:tblPr>
              <a:tblGrid>
                <a:gridCol w="593167"/>
                <a:gridCol w="561432"/>
                <a:gridCol w="3366812"/>
                <a:gridCol w="3366812"/>
              </a:tblGrid>
              <a:tr h="409793">
                <a:tc>
                  <a:txBody>
                    <a:bodyPr/>
                    <a:lstStyle/>
                    <a:p>
                      <a:pPr algn="ctr" fontAlgn="b"/>
                      <a:r>
                        <a:rPr lang="en-US" sz="1600" b="1" u="none" strike="noStrike" dirty="0">
                          <a:effectLst/>
                        </a:rPr>
                        <a:t>Option</a:t>
                      </a:r>
                      <a:endParaRPr lang="en-US" sz="1600" b="1" i="0" u="none" strike="noStrike" dirty="0">
                        <a:solidFill>
                          <a:srgbClr val="000000"/>
                        </a:solidFill>
                        <a:effectLst/>
                        <a:latin typeface="Franklin Gothic Book" panose="020B0503020102020204" pitchFamily="34" charset="0"/>
                      </a:endParaRPr>
                    </a:p>
                  </a:txBody>
                  <a:tcPr marL="4763" marR="4763" marT="4763" marB="0" anchor="ctr"/>
                </a:tc>
                <a:tc>
                  <a:txBody>
                    <a:bodyPr/>
                    <a:lstStyle/>
                    <a:p>
                      <a:pPr algn="ctr" fontAlgn="b"/>
                      <a:r>
                        <a:rPr lang="en-US" sz="1600" b="1" u="none" strike="noStrike">
                          <a:effectLst/>
                        </a:rPr>
                        <a:t>Relief to Greer</a:t>
                      </a:r>
                      <a:endParaRPr lang="en-US" sz="16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b"/>
                      <a:r>
                        <a:rPr lang="en-US" sz="1600" b="1" u="none" strike="noStrike" dirty="0">
                          <a:effectLst/>
                        </a:rPr>
                        <a:t>Neighborhoods</a:t>
                      </a:r>
                      <a:endParaRPr lang="en-US" sz="16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b"/>
                      <a:r>
                        <a:rPr lang="en-US" sz="1600" b="1" i="0" u="none" strike="noStrike" dirty="0" smtClean="0">
                          <a:solidFill>
                            <a:schemeClr val="bg1"/>
                          </a:solidFill>
                          <a:effectLst/>
                          <a:latin typeface="Calibri" panose="020F0502020204030204" pitchFamily="34" charset="0"/>
                        </a:rPr>
                        <a:t>Receiving</a:t>
                      </a:r>
                      <a:r>
                        <a:rPr lang="en-US" sz="1600" b="1" i="0" u="none" strike="noStrike" baseline="0" dirty="0" smtClean="0">
                          <a:solidFill>
                            <a:schemeClr val="bg1"/>
                          </a:solidFill>
                          <a:effectLst/>
                          <a:latin typeface="Calibri" panose="020F0502020204030204" pitchFamily="34" charset="0"/>
                        </a:rPr>
                        <a:t> Schools</a:t>
                      </a:r>
                      <a:endParaRPr lang="en-US" sz="1600" b="1" i="0" u="none" strike="noStrike" dirty="0">
                        <a:solidFill>
                          <a:schemeClr val="bg1"/>
                        </a:solidFill>
                        <a:effectLst/>
                        <a:latin typeface="Calibri" panose="020F0502020204030204" pitchFamily="34" charset="0"/>
                      </a:endParaRPr>
                    </a:p>
                  </a:txBody>
                  <a:tcPr marL="4763" marR="4763" marT="4763" marB="0" anchor="ctr"/>
                </a:tc>
              </a:tr>
              <a:tr h="0">
                <a:tc>
                  <a:txBody>
                    <a:bodyPr/>
                    <a:lstStyle/>
                    <a:p>
                      <a:pPr algn="ctr" fontAlgn="ctr"/>
                      <a:r>
                        <a:rPr lang="en-US" sz="1600" b="1" u="none" strike="noStrike">
                          <a:effectLst/>
                        </a:rPr>
                        <a:t>A</a:t>
                      </a:r>
                      <a:endParaRPr lang="en-US" sz="16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600" u="none" strike="noStrike" dirty="0">
                          <a:effectLst/>
                        </a:rPr>
                        <a:t>64</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u="none" strike="noStrike" dirty="0">
                          <a:effectLst/>
                        </a:rPr>
                        <a:t>Colonnades/Old </a:t>
                      </a:r>
                      <a:r>
                        <a:rPr lang="en-US" sz="1600" u="none" strike="noStrike" dirty="0" smtClean="0">
                          <a:effectLst/>
                        </a:rPr>
                        <a:t>Ivy</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Murray ES</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r>
              <a:tr h="0">
                <a:tc rowSpan="4">
                  <a:txBody>
                    <a:bodyPr/>
                    <a:lstStyle/>
                    <a:p>
                      <a:pPr algn="ctr" fontAlgn="ctr"/>
                      <a:r>
                        <a:rPr lang="en-US" sz="1600" b="1" u="none" strike="noStrike" dirty="0">
                          <a:effectLst/>
                        </a:rPr>
                        <a:t>B</a:t>
                      </a:r>
                      <a:endParaRPr lang="en-US" sz="1600" b="1" i="0" u="none" strike="noStrike" dirty="0">
                        <a:solidFill>
                          <a:srgbClr val="000000"/>
                        </a:solidFill>
                        <a:effectLst/>
                        <a:latin typeface="Calibri" panose="020F0502020204030204" pitchFamily="34" charset="0"/>
                      </a:endParaRPr>
                    </a:p>
                  </a:txBody>
                  <a:tcPr marL="4763" marR="4763" marT="4763" marB="0" anchor="ctr">
                    <a:solidFill>
                      <a:schemeClr val="accent1">
                        <a:lumMod val="20000"/>
                        <a:lumOff val="80000"/>
                      </a:schemeClr>
                    </a:solidFill>
                  </a:tcPr>
                </a:tc>
                <a:tc rowSpan="4">
                  <a:txBody>
                    <a:bodyPr/>
                    <a:lstStyle/>
                    <a:p>
                      <a:pPr algn="ctr" fontAlgn="ctr"/>
                      <a:r>
                        <a:rPr lang="en-US" sz="1600" u="none" strike="noStrike">
                          <a:effectLst/>
                        </a:rPr>
                        <a:t>51</a:t>
                      </a:r>
                      <a:endParaRPr lang="en-US" sz="1600" b="0" i="0" u="none" strike="noStrike">
                        <a:solidFill>
                          <a:srgbClr val="000000"/>
                        </a:solidFill>
                        <a:effectLst/>
                        <a:latin typeface="Calibri" panose="020F0502020204030204" pitchFamily="34" charset="0"/>
                      </a:endParaRPr>
                    </a:p>
                  </a:txBody>
                  <a:tcPr marL="4763" marR="4763" marT="4763" marB="0" anchor="ctr">
                    <a:solidFill>
                      <a:schemeClr val="accent1">
                        <a:lumMod val="20000"/>
                        <a:lumOff val="80000"/>
                      </a:schemeClr>
                    </a:solidFill>
                  </a:tcPr>
                </a:tc>
                <a:tc>
                  <a:txBody>
                    <a:bodyPr/>
                    <a:lstStyle/>
                    <a:p>
                      <a:pPr algn="l" fontAlgn="ctr"/>
                      <a:r>
                        <a:rPr lang="en-US" sz="1600" u="none" strike="noStrike" dirty="0" err="1">
                          <a:effectLst/>
                        </a:rPr>
                        <a:t>Townwood</a:t>
                      </a:r>
                      <a:r>
                        <a:rPr lang="en-US" sz="1600" u="none" strike="noStrike" dirty="0">
                          <a:effectLst/>
                        </a:rPr>
                        <a:t>/Squirrel </a:t>
                      </a:r>
                      <a:r>
                        <a:rPr lang="en-US" sz="1600" u="none" strike="noStrike" dirty="0" smtClean="0">
                          <a:effectLst/>
                        </a:rPr>
                        <a:t>Path </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err="1" smtClean="0">
                          <a:effectLst/>
                        </a:rPr>
                        <a:t>Agnor</a:t>
                      </a:r>
                      <a:r>
                        <a:rPr lang="en-US" sz="1600" u="none" strike="noStrike" dirty="0" smtClean="0">
                          <a:effectLst/>
                        </a:rPr>
                        <a:t>-Hurt</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r>
              <a:tr h="0">
                <a:tc vMerge="1">
                  <a:txBody>
                    <a:bodyPr/>
                    <a:lstStyle/>
                    <a:p>
                      <a:endParaRPr lang="en-US"/>
                    </a:p>
                  </a:txBody>
                  <a:tcPr/>
                </a:tc>
                <a:tc vMerge="1">
                  <a:txBody>
                    <a:bodyPr/>
                    <a:lstStyle/>
                    <a:p>
                      <a:endParaRPr lang="en-US"/>
                    </a:p>
                  </a:txBody>
                  <a:tcPr/>
                </a:tc>
                <a:tc>
                  <a:txBody>
                    <a:bodyPr/>
                    <a:lstStyle/>
                    <a:p>
                      <a:pPr algn="l" fontAlgn="ctr"/>
                      <a:r>
                        <a:rPr lang="en-US" sz="1600" u="none" strike="noStrike" dirty="0">
                          <a:effectLst/>
                        </a:rPr>
                        <a:t>University Housing #</a:t>
                      </a:r>
                      <a:r>
                        <a:rPr lang="en-US" sz="1600" u="none" strike="noStrike" dirty="0" smtClean="0">
                          <a:effectLst/>
                        </a:rPr>
                        <a:t>2</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Murray ES/Burley/Monticello</a:t>
                      </a:r>
                      <a:endParaRPr lang="en-US" sz="1600" b="0" i="0" u="none" strike="noStrike" dirty="0" smtClean="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r>
              <a:tr h="0">
                <a:tc vMerge="1">
                  <a:txBody>
                    <a:bodyPr/>
                    <a:lstStyle/>
                    <a:p>
                      <a:endParaRPr lang="en-US"/>
                    </a:p>
                  </a:txBody>
                  <a:tcPr/>
                </a:tc>
                <a:tc vMerge="1">
                  <a:txBody>
                    <a:bodyPr/>
                    <a:lstStyle/>
                    <a:p>
                      <a:endParaRPr lang="en-US"/>
                    </a:p>
                  </a:txBody>
                  <a:tcPr/>
                </a:tc>
                <a:tc>
                  <a:txBody>
                    <a:bodyPr/>
                    <a:lstStyle/>
                    <a:p>
                      <a:pPr algn="l" fontAlgn="ctr"/>
                      <a:r>
                        <a:rPr lang="en-US" sz="1600" u="none" strike="noStrike" dirty="0">
                          <a:effectLst/>
                        </a:rPr>
                        <a:t>Colonnades/Old </a:t>
                      </a:r>
                      <a:r>
                        <a:rPr lang="en-US" sz="1600" u="none" strike="noStrike" dirty="0" smtClean="0">
                          <a:effectLst/>
                        </a:rPr>
                        <a:t>Ivy</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Burley/Monticello</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r>
              <a:tr h="0">
                <a:tc vMerge="1">
                  <a:txBody>
                    <a:bodyPr/>
                    <a:lstStyle/>
                    <a:p>
                      <a:endParaRPr lang="en-US"/>
                    </a:p>
                  </a:txBody>
                  <a:tcPr/>
                </a:tc>
                <a:tc vMerge="1">
                  <a:txBody>
                    <a:bodyPr/>
                    <a:lstStyle/>
                    <a:p>
                      <a:endParaRPr lang="en-US"/>
                    </a:p>
                  </a:txBody>
                  <a:tcPr/>
                </a:tc>
                <a:tc>
                  <a:txBody>
                    <a:bodyPr/>
                    <a:lstStyle/>
                    <a:p>
                      <a:pPr algn="l" fontAlgn="ctr"/>
                      <a:r>
                        <a:rPr lang="en-US" sz="1600" u="none" strike="noStrike" dirty="0">
                          <a:effectLst/>
                        </a:rPr>
                        <a:t>University Housing </a:t>
                      </a:r>
                      <a:r>
                        <a:rPr lang="en-US" sz="1600" u="none" strike="noStrike" dirty="0" smtClean="0">
                          <a:effectLst/>
                        </a:rPr>
                        <a:t>#1</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Burley/Monticello</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r>
              <a:tr h="0">
                <a:tc rowSpan="4">
                  <a:txBody>
                    <a:bodyPr/>
                    <a:lstStyle/>
                    <a:p>
                      <a:pPr algn="ctr" fontAlgn="ctr"/>
                      <a:r>
                        <a:rPr lang="en-US" sz="1600" b="1" u="none" strike="noStrike">
                          <a:effectLst/>
                        </a:rPr>
                        <a:t>B2</a:t>
                      </a:r>
                      <a:endParaRPr lang="en-US" sz="1600" b="1" i="0" u="none" strike="noStrike">
                        <a:solidFill>
                          <a:srgbClr val="000000"/>
                        </a:solidFill>
                        <a:effectLst/>
                        <a:latin typeface="Calibri" panose="020F0502020204030204" pitchFamily="34" charset="0"/>
                      </a:endParaRPr>
                    </a:p>
                  </a:txBody>
                  <a:tcPr marL="4763" marR="4763" marT="4763" marB="0" anchor="ctr"/>
                </a:tc>
                <a:tc rowSpan="4">
                  <a:txBody>
                    <a:bodyPr/>
                    <a:lstStyle/>
                    <a:p>
                      <a:pPr algn="ctr" fontAlgn="ctr"/>
                      <a:r>
                        <a:rPr lang="en-US" sz="1600" u="none" strike="noStrike">
                          <a:effectLst/>
                        </a:rPr>
                        <a:t>62</a:t>
                      </a:r>
                      <a:endParaRPr lang="en-US" sz="1600" b="0" i="0" u="none" strike="noStrike">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u="none" strike="noStrike" dirty="0">
                          <a:effectLst/>
                        </a:rPr>
                        <a:t>Whitewood/Oak </a:t>
                      </a:r>
                      <a:r>
                        <a:rPr lang="en-US" sz="1600" u="none" strike="noStrike" dirty="0" smtClean="0">
                          <a:effectLst/>
                        </a:rPr>
                        <a:t>Forest</a:t>
                      </a:r>
                      <a:endParaRPr lang="en-US" sz="1600" b="0" i="0" u="none" strike="noStrike" dirty="0">
                        <a:solidFill>
                          <a:srgbClr val="FF0000"/>
                        </a:solidFill>
                        <a:effectLst/>
                        <a:latin typeface="Franklin Gothic Book" panose="020B0503020102020204" pitchFamily="34" charset="0"/>
                      </a:endParaRPr>
                    </a:p>
                  </a:txBody>
                  <a:tcPr marL="4763" marR="4763" marT="4763" marB="0" anchor="ct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err="1" smtClean="0">
                          <a:effectLst/>
                        </a:rPr>
                        <a:t>Agnor</a:t>
                      </a:r>
                      <a:r>
                        <a:rPr lang="en-US" sz="1600" u="none" strike="noStrike" dirty="0" smtClean="0">
                          <a:effectLst/>
                        </a:rPr>
                        <a:t>-Hurt</a:t>
                      </a:r>
                      <a:endParaRPr lang="en-US" sz="1600" b="0" i="0" u="none" strike="noStrike" dirty="0">
                        <a:solidFill>
                          <a:srgbClr val="FF0000"/>
                        </a:solidFill>
                        <a:effectLst/>
                        <a:latin typeface="Franklin Gothic Book" panose="020B0503020102020204" pitchFamily="34" charset="0"/>
                      </a:endParaRPr>
                    </a:p>
                  </a:txBody>
                  <a:tcPr marL="4763" marR="4763" marT="4763" marB="0" anchor="ctr"/>
                </a:tc>
              </a:tr>
              <a:tr h="0">
                <a:tc vMerge="1">
                  <a:txBody>
                    <a:bodyPr/>
                    <a:lstStyle/>
                    <a:p>
                      <a:endParaRPr lang="en-US"/>
                    </a:p>
                  </a:txBody>
                  <a:tcPr/>
                </a:tc>
                <a:tc vMerge="1">
                  <a:txBody>
                    <a:bodyPr/>
                    <a:lstStyle/>
                    <a:p>
                      <a:endParaRPr lang="en-US"/>
                    </a:p>
                  </a:txBody>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a:effectLst/>
                        </a:rPr>
                        <a:t>University Housing #</a:t>
                      </a:r>
                      <a:r>
                        <a:rPr lang="en-US" sz="1600" u="none" strike="noStrike" dirty="0" smtClean="0">
                          <a:effectLst/>
                        </a:rPr>
                        <a:t>2</a:t>
                      </a:r>
                      <a:endParaRPr lang="en-US" sz="1600" b="0" i="0" u="none" strike="noStrike" dirty="0" smtClean="0">
                        <a:solidFill>
                          <a:srgbClr val="000000"/>
                        </a:solidFill>
                        <a:effectLst/>
                        <a:latin typeface="Franklin Gothic Book" panose="020B0503020102020204" pitchFamily="34" charset="0"/>
                      </a:endParaRPr>
                    </a:p>
                  </a:txBody>
                  <a:tcPr marL="4763" marR="4763" marT="4763" marB="0" anchor="ct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Murray ES/Burley/Monticello</a:t>
                      </a:r>
                      <a:endParaRPr lang="en-US" sz="1600" b="0" i="0" u="none" strike="noStrike" dirty="0" smtClean="0">
                        <a:solidFill>
                          <a:srgbClr val="000000"/>
                        </a:solidFill>
                        <a:effectLst/>
                        <a:latin typeface="Franklin Gothic Book" panose="020B0503020102020204" pitchFamily="34" charset="0"/>
                      </a:endParaRPr>
                    </a:p>
                  </a:txBody>
                  <a:tcPr marL="4763" marR="4763" marT="4763" marB="0" anchor="ctr"/>
                </a:tc>
              </a:tr>
              <a:tr h="0">
                <a:tc vMerge="1">
                  <a:txBody>
                    <a:bodyPr/>
                    <a:lstStyle/>
                    <a:p>
                      <a:endParaRPr lang="en-US"/>
                    </a:p>
                  </a:txBody>
                  <a:tcPr/>
                </a:tc>
                <a:tc vMerge="1">
                  <a:txBody>
                    <a:bodyPr/>
                    <a:lstStyle/>
                    <a:p>
                      <a:endParaRPr lang="en-US"/>
                    </a:p>
                  </a:txBody>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Colonnades/Old Ivy</a:t>
                      </a:r>
                      <a:endParaRPr lang="en-US" sz="1600" b="0" i="0" u="none" strike="noStrike" dirty="0" smtClean="0">
                        <a:solidFill>
                          <a:srgbClr val="000000"/>
                        </a:solidFill>
                        <a:effectLst/>
                        <a:latin typeface="Franklin Gothic Book" panose="020B0503020102020204" pitchFamily="34" charset="0"/>
                      </a:endParaRPr>
                    </a:p>
                  </a:txBody>
                  <a:tcPr marL="4763" marR="4763" marT="4763" marB="0" anchor="ct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Burley/Monticello</a:t>
                      </a:r>
                      <a:endParaRPr lang="en-US" sz="1600" b="0" i="0" u="none" strike="noStrike" dirty="0" smtClean="0">
                        <a:solidFill>
                          <a:srgbClr val="000000"/>
                        </a:solidFill>
                        <a:effectLst/>
                        <a:latin typeface="Franklin Gothic Book" panose="020B0503020102020204" pitchFamily="34" charset="0"/>
                      </a:endParaRPr>
                    </a:p>
                  </a:txBody>
                  <a:tcPr marL="4763" marR="4763" marT="4763" marB="0" anchor="ctr"/>
                </a:tc>
              </a:tr>
              <a:tr h="0">
                <a:tc vMerge="1">
                  <a:txBody>
                    <a:bodyPr/>
                    <a:lstStyle/>
                    <a:p>
                      <a:endParaRPr lang="en-US"/>
                    </a:p>
                  </a:txBody>
                  <a:tcPr/>
                </a:tc>
                <a:tc vMerge="1">
                  <a:txBody>
                    <a:bodyPr/>
                    <a:lstStyle/>
                    <a:p>
                      <a:endParaRPr lang="en-US"/>
                    </a:p>
                  </a:txBody>
                  <a:tcPr/>
                </a:tc>
                <a:tc>
                  <a:txBody>
                    <a:bodyPr/>
                    <a:lstStyle/>
                    <a:p>
                      <a:pPr algn="l" fontAlgn="ctr"/>
                      <a:r>
                        <a:rPr lang="en-US" sz="1600" u="none" strike="noStrike" dirty="0">
                          <a:effectLst/>
                        </a:rPr>
                        <a:t>University Housing </a:t>
                      </a:r>
                      <a:r>
                        <a:rPr lang="en-US" sz="1600" u="none" strike="noStrike" dirty="0" smtClean="0">
                          <a:effectLst/>
                        </a:rPr>
                        <a:t>#1</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Burley/Monticello</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r>
              <a:tr h="0">
                <a:tc rowSpan="3">
                  <a:txBody>
                    <a:bodyPr/>
                    <a:lstStyle/>
                    <a:p>
                      <a:pPr algn="ctr" fontAlgn="ctr"/>
                      <a:r>
                        <a:rPr lang="en-US" sz="1600" b="1" u="none" strike="noStrike">
                          <a:effectLst/>
                        </a:rPr>
                        <a:t>B3</a:t>
                      </a:r>
                      <a:endParaRPr lang="en-US" sz="1600" b="1" i="0" u="none" strike="noStrike">
                        <a:solidFill>
                          <a:srgbClr val="000000"/>
                        </a:solidFill>
                        <a:effectLst/>
                        <a:latin typeface="Calibri" panose="020F0502020204030204" pitchFamily="34" charset="0"/>
                      </a:endParaRPr>
                    </a:p>
                  </a:txBody>
                  <a:tcPr marL="4763" marR="4763" marT="4763" marB="0" anchor="ctr">
                    <a:solidFill>
                      <a:schemeClr val="accent1">
                        <a:lumMod val="20000"/>
                        <a:lumOff val="80000"/>
                      </a:schemeClr>
                    </a:solidFill>
                  </a:tcPr>
                </a:tc>
                <a:tc rowSpan="3">
                  <a:txBody>
                    <a:bodyPr/>
                    <a:lstStyle/>
                    <a:p>
                      <a:pPr algn="ctr" fontAlgn="ctr"/>
                      <a:r>
                        <a:rPr lang="en-US" sz="1600" u="none" strike="noStrike">
                          <a:effectLst/>
                        </a:rPr>
                        <a:t>45</a:t>
                      </a:r>
                      <a:endParaRPr lang="en-US" sz="1600" b="0" i="0" u="none" strike="noStrike">
                        <a:solidFill>
                          <a:srgbClr val="000000"/>
                        </a:solidFill>
                        <a:effectLst/>
                        <a:latin typeface="Calibri" panose="020F0502020204030204" pitchFamily="34" charset="0"/>
                      </a:endParaRPr>
                    </a:p>
                  </a:txBody>
                  <a:tcPr marL="4763" marR="4763" marT="4763" marB="0" anchor="ctr">
                    <a:solidFill>
                      <a:schemeClr val="accent1">
                        <a:lumMod val="20000"/>
                        <a:lumOff val="80000"/>
                      </a:schemeClr>
                    </a:solidFill>
                  </a:tcPr>
                </a:tc>
                <a:tc>
                  <a:txBody>
                    <a:bodyPr/>
                    <a:lstStyle/>
                    <a:p>
                      <a:pPr algn="l" fontAlgn="ctr"/>
                      <a:r>
                        <a:rPr lang="en-US" sz="1600" u="none" strike="noStrike" dirty="0">
                          <a:effectLst/>
                        </a:rPr>
                        <a:t>Turtle </a:t>
                      </a:r>
                      <a:r>
                        <a:rPr lang="en-US" sz="1600" u="none" strike="noStrike" dirty="0" smtClean="0">
                          <a:effectLst/>
                        </a:rPr>
                        <a:t>Creek/Commonwealth/</a:t>
                      </a:r>
                      <a:r>
                        <a:rPr lang="en-US" sz="1600" u="none" strike="noStrike" dirty="0" err="1" smtClean="0">
                          <a:effectLst/>
                        </a:rPr>
                        <a:t>Stonefield</a:t>
                      </a:r>
                      <a:endParaRPr lang="en-US" sz="1600" b="0" i="0" u="none" strike="noStrike" dirty="0">
                        <a:solidFill>
                          <a:srgbClr val="FF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err="1" smtClean="0">
                          <a:effectLst/>
                        </a:rPr>
                        <a:t>Agnor</a:t>
                      </a:r>
                      <a:r>
                        <a:rPr lang="en-US" sz="1600" u="none" strike="noStrike" dirty="0" smtClean="0">
                          <a:effectLst/>
                        </a:rPr>
                        <a:t>-Hurt</a:t>
                      </a:r>
                      <a:endParaRPr lang="en-US" sz="1600" b="0" i="0" u="none" strike="noStrike" dirty="0">
                        <a:solidFill>
                          <a:srgbClr val="FF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r>
              <a:tr h="0">
                <a:tc vMerge="1">
                  <a:txBody>
                    <a:bodyPr/>
                    <a:lstStyle/>
                    <a:p>
                      <a:endParaRPr lang="en-US"/>
                    </a:p>
                  </a:txBody>
                  <a:tcPr/>
                </a:tc>
                <a:tc vMerge="1">
                  <a:txBody>
                    <a:bodyPr/>
                    <a:lstStyle/>
                    <a:p>
                      <a:endParaRPr lang="en-US"/>
                    </a:p>
                  </a:txBody>
                  <a:tcPr/>
                </a:tc>
                <a:tc>
                  <a:txBody>
                    <a:bodyPr/>
                    <a:lstStyle/>
                    <a:p>
                      <a:pPr algn="l" fontAlgn="ctr"/>
                      <a:r>
                        <a:rPr lang="en-US" sz="1600" u="none" strike="noStrike" dirty="0">
                          <a:effectLst/>
                        </a:rPr>
                        <a:t>University Housing #</a:t>
                      </a:r>
                      <a:r>
                        <a:rPr lang="en-US" sz="1600" u="none" strike="noStrike" dirty="0" smtClean="0">
                          <a:effectLst/>
                        </a:rPr>
                        <a:t>2</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Murray ES/Henley/WAHS</a:t>
                      </a:r>
                      <a:endParaRPr lang="en-US" sz="1600" b="0" i="0" u="none" strike="noStrike" dirty="0">
                        <a:solidFill>
                          <a:srgbClr val="00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r>
              <a:tr h="0">
                <a:tc vMerge="1">
                  <a:txBody>
                    <a:bodyPr/>
                    <a:lstStyle/>
                    <a:p>
                      <a:endParaRPr lang="en-US"/>
                    </a:p>
                  </a:txBody>
                  <a:tcPr/>
                </a:tc>
                <a:tc vMerge="1">
                  <a:txBody>
                    <a:bodyPr/>
                    <a:lstStyle/>
                    <a:p>
                      <a:endParaRPr lang="en-US"/>
                    </a:p>
                  </a:txBody>
                  <a:tcPr/>
                </a:tc>
                <a:tc>
                  <a:txBody>
                    <a:bodyPr/>
                    <a:lstStyle/>
                    <a:p>
                      <a:pPr algn="l" fontAlgn="ctr"/>
                      <a:r>
                        <a:rPr lang="en-US" sz="1600" u="none" strike="noStrike" dirty="0">
                          <a:effectLst/>
                        </a:rPr>
                        <a:t>Old </a:t>
                      </a:r>
                      <a:r>
                        <a:rPr lang="en-US" sz="1600" u="none" strike="noStrike" dirty="0" smtClean="0">
                          <a:effectLst/>
                        </a:rPr>
                        <a:t>Ivy</a:t>
                      </a:r>
                      <a:endParaRPr lang="en-US" sz="1600" b="0" i="0" u="none" strike="noStrike" dirty="0">
                        <a:solidFill>
                          <a:srgbClr val="FF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Murray ES/Henley/WAHS</a:t>
                      </a:r>
                      <a:endParaRPr lang="en-US" sz="1600" b="0" i="0" u="none" strike="noStrike" dirty="0">
                        <a:solidFill>
                          <a:srgbClr val="FF0000"/>
                        </a:solidFill>
                        <a:effectLst/>
                        <a:latin typeface="Franklin Gothic Book" panose="020B0503020102020204" pitchFamily="34" charset="0"/>
                      </a:endParaRPr>
                    </a:p>
                  </a:txBody>
                  <a:tcPr marL="4763" marR="4763" marT="4763" marB="0" anchor="ctr">
                    <a:solidFill>
                      <a:schemeClr val="accent1">
                        <a:lumMod val="20000"/>
                        <a:lumOff val="80000"/>
                      </a:schemeClr>
                    </a:solidFill>
                  </a:tcPr>
                </a:tc>
              </a:tr>
              <a:tr h="0">
                <a:tc rowSpan="2">
                  <a:txBody>
                    <a:bodyPr/>
                    <a:lstStyle/>
                    <a:p>
                      <a:pPr algn="ctr" fontAlgn="ctr"/>
                      <a:r>
                        <a:rPr lang="en-US" sz="1600" b="1" u="none" strike="noStrike" dirty="0">
                          <a:effectLst/>
                        </a:rPr>
                        <a:t>C</a:t>
                      </a:r>
                      <a:endParaRPr lang="en-US" sz="1600" b="1" i="0" u="none" strike="noStrike" dirty="0">
                        <a:solidFill>
                          <a:srgbClr val="000000"/>
                        </a:solidFill>
                        <a:effectLst/>
                        <a:latin typeface="Calibri" panose="020F0502020204030204" pitchFamily="34" charset="0"/>
                      </a:endParaRPr>
                    </a:p>
                  </a:txBody>
                  <a:tcPr marL="4763" marR="4763" marT="4763" marB="0" anchor="ctr"/>
                </a:tc>
                <a:tc rowSpan="2">
                  <a:txBody>
                    <a:bodyPr/>
                    <a:lstStyle/>
                    <a:p>
                      <a:pPr algn="ctr" fontAlgn="ctr"/>
                      <a:r>
                        <a:rPr lang="en-US" sz="1600" u="none" strike="noStrike">
                          <a:effectLst/>
                        </a:rPr>
                        <a:t>86</a:t>
                      </a:r>
                      <a:endParaRPr lang="en-US" sz="1600" b="0" i="0" u="none" strike="noStrike">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u="none" strike="noStrike" dirty="0">
                          <a:effectLst/>
                        </a:rPr>
                        <a:t>Commonwealth S. of </a:t>
                      </a:r>
                      <a:r>
                        <a:rPr lang="en-US" sz="1600" u="none" strike="noStrike" dirty="0" smtClean="0">
                          <a:effectLst/>
                        </a:rPr>
                        <a:t>Greenbrier-</a:t>
                      </a:r>
                      <a:r>
                        <a:rPr lang="en-US" sz="1600" u="none" strike="noStrike" dirty="0" err="1" smtClean="0">
                          <a:effectLst/>
                        </a:rPr>
                        <a:t>Stonefield</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err="1" smtClean="0">
                          <a:effectLst/>
                        </a:rPr>
                        <a:t>Agnor</a:t>
                      </a:r>
                      <a:r>
                        <a:rPr lang="en-US" sz="1600" u="none" strike="noStrike" dirty="0" smtClean="0">
                          <a:effectLst/>
                        </a:rPr>
                        <a:t>-Hurt</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r>
              <a:tr h="0">
                <a:tc vMerge="1">
                  <a:txBody>
                    <a:bodyPr/>
                    <a:lstStyle/>
                    <a:p>
                      <a:endParaRPr lang="en-US"/>
                    </a:p>
                  </a:txBody>
                  <a:tcPr/>
                </a:tc>
                <a:tc vMerge="1">
                  <a:txBody>
                    <a:bodyPr/>
                    <a:lstStyle/>
                    <a:p>
                      <a:endParaRPr lang="en-US"/>
                    </a:p>
                  </a:txBody>
                  <a:tcPr/>
                </a:tc>
                <a:tc>
                  <a:txBody>
                    <a:bodyPr/>
                    <a:lstStyle/>
                    <a:p>
                      <a:pPr algn="l" fontAlgn="ctr"/>
                      <a:r>
                        <a:rPr lang="en-US" sz="1600" u="none" strike="noStrike" dirty="0" err="1">
                          <a:effectLst/>
                        </a:rPr>
                        <a:t>Townwood</a:t>
                      </a:r>
                      <a:r>
                        <a:rPr lang="en-US" sz="1600" u="none" strike="noStrike" dirty="0">
                          <a:effectLst/>
                        </a:rPr>
                        <a:t> MHP/Triangle/Squirrel </a:t>
                      </a:r>
                      <a:r>
                        <a:rPr lang="en-US" sz="1600" u="none" strike="noStrike" dirty="0" smtClean="0">
                          <a:effectLst/>
                        </a:rPr>
                        <a:t>Path</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US" sz="1600" u="none" strike="noStrike" dirty="0" smtClean="0">
                          <a:effectLst/>
                        </a:rPr>
                        <a:t>Broadus Wood</a:t>
                      </a:r>
                      <a:endParaRPr lang="en-US" sz="1600" b="0" i="0" u="none" strike="noStrike" dirty="0">
                        <a:solidFill>
                          <a:srgbClr val="000000"/>
                        </a:solidFill>
                        <a:effectLst/>
                        <a:latin typeface="Franklin Gothic Book" panose="020B0503020102020204" pitchFamily="34" charset="0"/>
                      </a:endParaRPr>
                    </a:p>
                  </a:txBody>
                  <a:tcPr marL="4763" marR="4763" marT="4763" marB="0" anchor="ctr"/>
                </a:tc>
              </a:tr>
            </a:tbl>
          </a:graphicData>
        </a:graphic>
      </p:graphicFrame>
    </p:spTree>
    <p:extLst>
      <p:ext uri="{BB962C8B-B14F-4D97-AF65-F5344CB8AC3E}">
        <p14:creationId xmlns:p14="http://schemas.microsoft.com/office/powerpoint/2010/main" val="577968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Greer options considered</a:t>
            </a:r>
            <a:endParaRPr lang="en-US" dirty="0"/>
          </a:p>
        </p:txBody>
      </p:sp>
      <p:sp>
        <p:nvSpPr>
          <p:cNvPr id="3" name="TextBox 2"/>
          <p:cNvSpPr txBox="1"/>
          <p:nvPr/>
        </p:nvSpPr>
        <p:spPr>
          <a:xfrm>
            <a:off x="1269506" y="2395551"/>
            <a:ext cx="7075503" cy="3139321"/>
          </a:xfrm>
          <a:prstGeom prst="rect">
            <a:avLst/>
          </a:prstGeom>
          <a:noFill/>
        </p:spPr>
        <p:txBody>
          <a:bodyPr wrap="square" rtlCol="0">
            <a:spAutoFit/>
          </a:bodyPr>
          <a:lstStyle/>
          <a:p>
            <a:r>
              <a:rPr lang="en-US" dirty="0" smtClean="0"/>
              <a:t>Disadvantages of redistricting scenarios:</a:t>
            </a:r>
          </a:p>
          <a:p>
            <a:endParaRPr lang="en-US" dirty="0" smtClean="0"/>
          </a:p>
          <a:p>
            <a:pPr marL="285750" indent="-285750">
              <a:buFont typeface="Arial" panose="020B0604020202020204" pitchFamily="34" charset="0"/>
              <a:buChar char="•"/>
            </a:pPr>
            <a:r>
              <a:rPr lang="en-US" dirty="0" smtClean="0"/>
              <a:t>Inadequate capacity of receiving schools</a:t>
            </a:r>
          </a:p>
          <a:p>
            <a:pPr marL="285750" indent="-285750">
              <a:buFont typeface="Arial" panose="020B0604020202020204" pitchFamily="34" charset="0"/>
              <a:buChar char="•"/>
            </a:pPr>
            <a:r>
              <a:rPr lang="en-US" dirty="0" smtClean="0"/>
              <a:t>Inadequate relief to Greer</a:t>
            </a:r>
          </a:p>
          <a:p>
            <a:pPr marL="285750" indent="-285750">
              <a:buFont typeface="Arial" panose="020B0604020202020204" pitchFamily="34" charset="0"/>
              <a:buChar char="•"/>
            </a:pPr>
            <a:r>
              <a:rPr lang="en-US" dirty="0" smtClean="0"/>
              <a:t>Changing the school assignment of a neighborhood that was  redistricted 3 years ago</a:t>
            </a:r>
          </a:p>
          <a:p>
            <a:pPr marL="285750" indent="-285750">
              <a:buFont typeface="Arial" panose="020B0604020202020204" pitchFamily="34" charset="0"/>
              <a:buChar char="•"/>
            </a:pPr>
            <a:r>
              <a:rPr lang="en-US" dirty="0" smtClean="0"/>
              <a:t>One scenario would have moved students out of </a:t>
            </a:r>
            <a:r>
              <a:rPr lang="en-US" dirty="0" err="1" smtClean="0"/>
              <a:t>Agnor</a:t>
            </a:r>
            <a:r>
              <a:rPr lang="en-US" dirty="0" smtClean="0"/>
              <a:t>-Hurt to make room for Greer students</a:t>
            </a:r>
          </a:p>
          <a:p>
            <a:pPr marL="285750" indent="-285750">
              <a:buFont typeface="Arial" panose="020B0604020202020204" pitchFamily="34" charset="0"/>
              <a:buChar char="•"/>
            </a:pPr>
            <a:r>
              <a:rPr lang="en-US" dirty="0" smtClean="0"/>
              <a:t>Significant increases in travel time</a:t>
            </a:r>
          </a:p>
          <a:p>
            <a:pPr marL="285750" indent="-285750">
              <a:buFont typeface="Arial" panose="020B0604020202020204" pitchFamily="34" charset="0"/>
              <a:buChar char="•"/>
            </a:pPr>
            <a:r>
              <a:rPr lang="en-US" dirty="0" smtClean="0"/>
              <a:t>Creation of split feeder patterns</a:t>
            </a:r>
          </a:p>
          <a:p>
            <a:r>
              <a:rPr lang="en-US" dirty="0" smtClean="0"/>
              <a:t> </a:t>
            </a:r>
            <a:endParaRPr lang="en-US" dirty="0"/>
          </a:p>
        </p:txBody>
      </p:sp>
    </p:spTree>
    <p:extLst>
      <p:ext uri="{BB962C8B-B14F-4D97-AF65-F5344CB8AC3E}">
        <p14:creationId xmlns:p14="http://schemas.microsoft.com/office/powerpoint/2010/main" val="2333733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a:t>
            </a:r>
            <a:endParaRPr lang="en-US" dirty="0"/>
          </a:p>
        </p:txBody>
      </p:sp>
      <p:sp>
        <p:nvSpPr>
          <p:cNvPr id="3" name="Text Placeholder 2"/>
          <p:cNvSpPr>
            <a:spLocks noGrp="1"/>
          </p:cNvSpPr>
          <p:nvPr>
            <p:ph type="body" idx="1"/>
          </p:nvPr>
        </p:nvSpPr>
        <p:spPr/>
        <p:txBody>
          <a:bodyPr/>
          <a:lstStyle/>
          <a:p>
            <a:r>
              <a:rPr lang="en-US" dirty="0" smtClean="0"/>
              <a:t>Introductions</a:t>
            </a:r>
          </a:p>
          <a:p>
            <a:r>
              <a:rPr lang="en-US" dirty="0" smtClean="0"/>
              <a:t>Timeline</a:t>
            </a:r>
            <a:endParaRPr lang="en-US" dirty="0"/>
          </a:p>
        </p:txBody>
      </p:sp>
    </p:spTree>
    <p:extLst>
      <p:ext uri="{BB962C8B-B14F-4D97-AF65-F5344CB8AC3E}">
        <p14:creationId xmlns:p14="http://schemas.microsoft.com/office/powerpoint/2010/main" val="4058484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Greer elementary</a:t>
            </a:r>
            <a:endParaRPr lang="en-US" dirty="0"/>
          </a:p>
        </p:txBody>
      </p:sp>
      <p:sp>
        <p:nvSpPr>
          <p:cNvPr id="5" name="Content Placeholder 2"/>
          <p:cNvSpPr>
            <a:spLocks noGrp="1"/>
          </p:cNvSpPr>
          <p:nvPr>
            <p:ph idx="1"/>
          </p:nvPr>
        </p:nvSpPr>
        <p:spPr/>
        <p:txBody>
          <a:bodyPr>
            <a:normAutofit/>
          </a:bodyPr>
          <a:lstStyle/>
          <a:p>
            <a:pPr algn="just"/>
            <a:r>
              <a:rPr lang="en-US" dirty="0" smtClean="0"/>
              <a:t>Committee Recommendation:</a:t>
            </a:r>
          </a:p>
          <a:p>
            <a:pPr algn="just">
              <a:buFont typeface="Arial" panose="020B0604020202020204" pitchFamily="34" charset="0"/>
              <a:buChar char="•"/>
            </a:pPr>
            <a:r>
              <a:rPr lang="en-US" dirty="0" smtClean="0"/>
              <a:t>  After </a:t>
            </a:r>
            <a:r>
              <a:rPr lang="en-US" dirty="0"/>
              <a:t>exhausting all redistricting options, the committee </a:t>
            </a:r>
            <a:r>
              <a:rPr lang="en-US" b="1" u="sng" dirty="0"/>
              <a:t>could not find a viable solution</a:t>
            </a:r>
            <a:r>
              <a:rPr lang="en-US" dirty="0"/>
              <a:t> they could recommend to solve the overcrowding at Greer.  </a:t>
            </a:r>
            <a:endParaRPr lang="en-US" dirty="0" smtClean="0"/>
          </a:p>
          <a:p>
            <a:pPr algn="just">
              <a:buFont typeface="Arial" panose="020B0604020202020204" pitchFamily="34" charset="0"/>
              <a:buChar char="•"/>
            </a:pPr>
            <a:r>
              <a:rPr lang="en-US" dirty="0" smtClean="0"/>
              <a:t>  Instead</a:t>
            </a:r>
            <a:r>
              <a:rPr lang="en-US" dirty="0"/>
              <a:t>, the committee recommends that </a:t>
            </a:r>
            <a:r>
              <a:rPr lang="en-US" b="1" u="sng" dirty="0"/>
              <a:t>staff evaluate non-redistricting options</a:t>
            </a:r>
            <a:r>
              <a:rPr lang="en-US" dirty="0"/>
              <a:t> that may include housing Greer 5</a:t>
            </a:r>
            <a:r>
              <a:rPr lang="en-US" baseline="30000" dirty="0"/>
              <a:t>th</a:t>
            </a:r>
            <a:r>
              <a:rPr lang="en-US" dirty="0"/>
              <a:t> grade at </a:t>
            </a:r>
            <a:r>
              <a:rPr lang="en-US" dirty="0" err="1"/>
              <a:t>Jouett</a:t>
            </a:r>
            <a:r>
              <a:rPr lang="en-US" dirty="0"/>
              <a:t> Middle School, relocating Greer’s pre-k programs, utilizing mobile classrooms, or other creative solutions that would provide temporary relief until additional seats are built at </a:t>
            </a:r>
            <a:r>
              <a:rPr lang="en-US" dirty="0" err="1"/>
              <a:t>Woodbrook</a:t>
            </a:r>
            <a:r>
              <a:rPr lang="en-US" dirty="0"/>
              <a:t>.  </a:t>
            </a:r>
            <a:endParaRPr lang="en-US" dirty="0" smtClean="0"/>
          </a:p>
          <a:p>
            <a:pPr algn="just">
              <a:buFont typeface="Arial" panose="020B0604020202020204" pitchFamily="34" charset="0"/>
              <a:buChar char="•"/>
            </a:pPr>
            <a:r>
              <a:rPr lang="en-US" dirty="0" smtClean="0"/>
              <a:t>  The </a:t>
            </a:r>
            <a:r>
              <a:rPr lang="en-US" dirty="0"/>
              <a:t>committee believes there is </a:t>
            </a:r>
            <a:r>
              <a:rPr lang="en-US" b="1" u="sng" dirty="0"/>
              <a:t>an immediate need to provide relief </a:t>
            </a:r>
            <a:r>
              <a:rPr lang="en-US" dirty="0"/>
              <a:t>to </a:t>
            </a:r>
            <a:r>
              <a:rPr lang="en-US" dirty="0" smtClean="0"/>
              <a:t>Greer.</a:t>
            </a:r>
            <a:endParaRPr lang="en-US" dirty="0"/>
          </a:p>
          <a:p>
            <a:pPr algn="just"/>
            <a:endParaRPr lang="en-US" dirty="0" smtClean="0"/>
          </a:p>
          <a:p>
            <a:pPr algn="just"/>
            <a:endParaRPr lang="en-US" dirty="0" smtClean="0"/>
          </a:p>
          <a:p>
            <a:pPr algn="just"/>
            <a:endParaRPr lang="en-US" dirty="0"/>
          </a:p>
          <a:p>
            <a:pPr algn="just"/>
            <a:endParaRPr lang="en-US" dirty="0" smtClean="0"/>
          </a:p>
          <a:p>
            <a:pPr algn="just"/>
            <a:endParaRPr lang="en-US" dirty="0"/>
          </a:p>
        </p:txBody>
      </p:sp>
    </p:spTree>
    <p:extLst>
      <p:ext uri="{BB962C8B-B14F-4D97-AF65-F5344CB8AC3E}">
        <p14:creationId xmlns:p14="http://schemas.microsoft.com/office/powerpoint/2010/main" val="3751844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Albemarle High school</a:t>
            </a:r>
            <a:endParaRPr lang="en-US" dirty="0"/>
          </a:p>
        </p:txBody>
      </p:sp>
      <p:sp>
        <p:nvSpPr>
          <p:cNvPr id="3" name="Content Placeholder 2"/>
          <p:cNvSpPr>
            <a:spLocks noGrp="1"/>
          </p:cNvSpPr>
          <p:nvPr>
            <p:ph idx="1"/>
          </p:nvPr>
        </p:nvSpPr>
        <p:spPr>
          <a:xfrm>
            <a:off x="768096" y="2084832"/>
            <a:ext cx="7290055" cy="4023360"/>
          </a:xfrm>
        </p:spPr>
        <p:txBody>
          <a:bodyPr>
            <a:normAutofit fontScale="92500" lnSpcReduction="20000"/>
          </a:bodyPr>
          <a:lstStyle/>
          <a:p>
            <a:r>
              <a:rPr lang="en-US" dirty="0" smtClean="0"/>
              <a:t>Committee Recommendation</a:t>
            </a:r>
          </a:p>
          <a:p>
            <a:pPr lvl="0">
              <a:lnSpc>
                <a:spcPct val="120000"/>
              </a:lnSpc>
              <a:buFont typeface="Arial" panose="020B0604020202020204" pitchFamily="34" charset="0"/>
              <a:buChar char="•"/>
            </a:pPr>
            <a:r>
              <a:rPr lang="en-US" dirty="0" smtClean="0"/>
              <a:t>  Transfer </a:t>
            </a:r>
            <a:r>
              <a:rPr lang="en-US" dirty="0"/>
              <a:t>of the area of </a:t>
            </a:r>
            <a:r>
              <a:rPr lang="en-US" b="1" dirty="0"/>
              <a:t>‘Route 20 north </a:t>
            </a:r>
            <a:r>
              <a:rPr lang="en-US" b="1" dirty="0" smtClean="0"/>
              <a:t> of </a:t>
            </a:r>
            <a:r>
              <a:rPr lang="en-US" b="1" dirty="0" err="1"/>
              <a:t>Proffit</a:t>
            </a:r>
            <a:r>
              <a:rPr lang="en-US" b="1" dirty="0"/>
              <a:t> Road’ </a:t>
            </a:r>
            <a:r>
              <a:rPr lang="en-US" dirty="0"/>
              <a:t>from Sutherland Middle School/Albemarle High School to Burley Middle School/Monticello High School. </a:t>
            </a:r>
            <a:endParaRPr lang="en-US" dirty="0" smtClean="0"/>
          </a:p>
          <a:p>
            <a:pPr lvl="0">
              <a:buFont typeface="Arial" panose="020B0604020202020204" pitchFamily="34" charset="0"/>
              <a:buChar char="•"/>
            </a:pPr>
            <a:r>
              <a:rPr lang="en-US" dirty="0" smtClean="0"/>
              <a:t> Transfer </a:t>
            </a:r>
            <a:r>
              <a:rPr lang="en-US" dirty="0"/>
              <a:t>of the area </a:t>
            </a:r>
            <a:r>
              <a:rPr lang="en-US" b="1" dirty="0" smtClean="0"/>
              <a:t>‘Rio </a:t>
            </a:r>
            <a:r>
              <a:rPr lang="en-US" b="1" dirty="0"/>
              <a:t>Road East of the railroad tracks and Rio Road East including </a:t>
            </a:r>
            <a:r>
              <a:rPr lang="en-US" b="1" dirty="0" err="1"/>
              <a:t>Abbington</a:t>
            </a:r>
            <a:r>
              <a:rPr lang="en-US" b="1" dirty="0"/>
              <a:t> and Pine </a:t>
            </a:r>
            <a:r>
              <a:rPr lang="en-US" b="1" dirty="0" smtClean="0"/>
              <a:t>Haven’ </a:t>
            </a:r>
            <a:r>
              <a:rPr lang="en-US" dirty="0"/>
              <a:t>from Albemarle High School to Monticello High </a:t>
            </a:r>
            <a:r>
              <a:rPr lang="en-US" dirty="0" smtClean="0"/>
              <a:t>School.</a:t>
            </a:r>
            <a:endParaRPr lang="en-US" dirty="0"/>
          </a:p>
          <a:p>
            <a:pPr lvl="0">
              <a:buFont typeface="Arial" panose="020B0604020202020204" pitchFamily="34" charset="0"/>
              <a:buChar char="•"/>
            </a:pPr>
            <a:r>
              <a:rPr lang="en-US" dirty="0" smtClean="0"/>
              <a:t>Allow </a:t>
            </a:r>
            <a:r>
              <a:rPr lang="en-US" b="1" dirty="0" smtClean="0"/>
              <a:t>all </a:t>
            </a:r>
            <a:r>
              <a:rPr lang="en-US" b="1" dirty="0"/>
              <a:t>current (2015/16 school year) Albemarle &amp; Sutherland students</a:t>
            </a:r>
            <a:r>
              <a:rPr lang="en-US" dirty="0"/>
              <a:t> in affected neighborhoods be allowed to finish their years in the school they are currently enrolled.  </a:t>
            </a:r>
            <a:endParaRPr lang="en-US" dirty="0" smtClean="0"/>
          </a:p>
          <a:p>
            <a:pPr lvl="0">
              <a:buFont typeface="Arial" panose="020B0604020202020204" pitchFamily="34" charset="0"/>
              <a:buChar char="•"/>
            </a:pPr>
            <a:r>
              <a:rPr lang="en-US" dirty="0" smtClean="0"/>
              <a:t>Allow all </a:t>
            </a:r>
            <a:r>
              <a:rPr lang="en-US" dirty="0"/>
              <a:t>siblings of current (2015/16 school year) Albemarle High School &amp; Sutherland students in affected neighborhoods </a:t>
            </a:r>
            <a:r>
              <a:rPr lang="en-US" dirty="0" smtClean="0"/>
              <a:t>to attend Albemarle High School.  </a:t>
            </a:r>
            <a:r>
              <a:rPr lang="en-US" dirty="0"/>
              <a:t>This only applies to </a:t>
            </a:r>
            <a:r>
              <a:rPr lang="en-US" b="1" dirty="0"/>
              <a:t>siblings currently enrolled in </a:t>
            </a:r>
            <a:r>
              <a:rPr lang="en-US" b="1" dirty="0" smtClean="0"/>
              <a:t>ACPS</a:t>
            </a:r>
            <a:r>
              <a:rPr lang="en-US" dirty="0" smtClean="0"/>
              <a:t>.  </a:t>
            </a:r>
            <a:r>
              <a:rPr lang="en-US" dirty="0"/>
              <a:t>In all cases, transportation is not provided.  </a:t>
            </a:r>
          </a:p>
          <a:p>
            <a:endParaRPr lang="en-US" dirty="0"/>
          </a:p>
        </p:txBody>
      </p:sp>
    </p:spTree>
    <p:extLst>
      <p:ext uri="{BB962C8B-B14F-4D97-AF65-F5344CB8AC3E}">
        <p14:creationId xmlns:p14="http://schemas.microsoft.com/office/powerpoint/2010/main" val="3594550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Recommended neighborhoods</a:t>
            </a:r>
            <a:endParaRPr lang="en-US" sz="4000" dirty="0"/>
          </a:p>
        </p:txBody>
      </p:sp>
      <p:graphicFrame>
        <p:nvGraphicFramePr>
          <p:cNvPr id="4" name="Table 3"/>
          <p:cNvGraphicFramePr>
            <a:graphicFrameLocks noGrp="1"/>
          </p:cNvGraphicFramePr>
          <p:nvPr>
            <p:extLst>
              <p:ext uri="{D42A27DB-BD31-4B8C-83A1-F6EECF244321}">
                <p14:modId xmlns:p14="http://schemas.microsoft.com/office/powerpoint/2010/main" val="4269539177"/>
              </p:ext>
            </p:extLst>
          </p:nvPr>
        </p:nvGraphicFramePr>
        <p:xfrm>
          <a:off x="513348" y="2242328"/>
          <a:ext cx="8309811" cy="2203751"/>
        </p:xfrm>
        <a:graphic>
          <a:graphicData uri="http://schemas.openxmlformats.org/drawingml/2006/table">
            <a:tbl>
              <a:tblPr firstRow="1" bandRow="1">
                <a:tableStyleId>{21E4AEA4-8DFA-4A89-87EB-49C32662AFE0}</a:tableStyleId>
              </a:tblPr>
              <a:tblGrid>
                <a:gridCol w="3657599"/>
                <a:gridCol w="1491916"/>
                <a:gridCol w="1411705"/>
                <a:gridCol w="898358"/>
                <a:gridCol w="850233"/>
              </a:tblGrid>
              <a:tr h="546073">
                <a:tc>
                  <a:txBody>
                    <a:bodyPr/>
                    <a:lstStyle/>
                    <a:p>
                      <a:pPr algn="ctr" fontAlgn="ctr"/>
                      <a:r>
                        <a:rPr lang="en-US" sz="1800" u="none" strike="noStrike" dirty="0" smtClean="0">
                          <a:effectLst/>
                        </a:rPr>
                        <a:t>Neighborhood</a:t>
                      </a:r>
                      <a:endParaRPr lang="en-US" sz="1800" b="0" i="0" u="none" strike="noStrike" dirty="0">
                        <a:solidFill>
                          <a:srgbClr val="000000"/>
                        </a:solidFill>
                        <a:effectLst/>
                        <a:latin typeface="Franklin Gothic Book" panose="020B0503020102020204" pitchFamily="34" charset="0"/>
                      </a:endParaRPr>
                    </a:p>
                  </a:txBody>
                  <a:tcPr marL="5879" marR="5879" marT="5879" marB="0" anchor="ctr"/>
                </a:tc>
                <a:tc>
                  <a:txBody>
                    <a:bodyPr/>
                    <a:lstStyle/>
                    <a:p>
                      <a:pPr algn="ctr" fontAlgn="ctr"/>
                      <a:r>
                        <a:rPr lang="en-US" sz="1800" u="none" strike="noStrike" dirty="0">
                          <a:effectLst/>
                        </a:rPr>
                        <a:t>Before</a:t>
                      </a:r>
                      <a:endParaRPr lang="en-US" sz="1800" b="0" i="0" u="none" strike="noStrike" dirty="0">
                        <a:solidFill>
                          <a:srgbClr val="000000"/>
                        </a:solidFill>
                        <a:effectLst/>
                        <a:latin typeface="Franklin Gothic Book" panose="020B0503020102020204" pitchFamily="34" charset="0"/>
                      </a:endParaRPr>
                    </a:p>
                  </a:txBody>
                  <a:tcPr marL="5879" marR="5879" marT="5879" marB="0" anchor="ctr"/>
                </a:tc>
                <a:tc>
                  <a:txBody>
                    <a:bodyPr/>
                    <a:lstStyle/>
                    <a:p>
                      <a:pPr algn="ctr" fontAlgn="ctr"/>
                      <a:r>
                        <a:rPr lang="en-US" sz="1800" u="none" strike="noStrike">
                          <a:effectLst/>
                        </a:rPr>
                        <a:t>After</a:t>
                      </a:r>
                      <a:endParaRPr lang="en-US" sz="1800" b="0" i="0" u="none" strike="noStrike">
                        <a:solidFill>
                          <a:srgbClr val="000000"/>
                        </a:solidFill>
                        <a:effectLst/>
                        <a:latin typeface="Franklin Gothic Book" panose="020B0503020102020204" pitchFamily="34" charset="0"/>
                      </a:endParaRPr>
                    </a:p>
                  </a:txBody>
                  <a:tcPr marL="5879" marR="5879" marT="5879" marB="0" anchor="ctr"/>
                </a:tc>
                <a:tc>
                  <a:txBody>
                    <a:bodyPr/>
                    <a:lstStyle/>
                    <a:p>
                      <a:pPr algn="ctr" fontAlgn="ctr"/>
                      <a:r>
                        <a:rPr lang="en-US" sz="1800" u="none" strike="noStrike" dirty="0" smtClean="0">
                          <a:effectLst/>
                        </a:rPr>
                        <a:t>Middle</a:t>
                      </a:r>
                      <a:endParaRPr lang="en-US" sz="1800" b="0" i="0" u="none" strike="noStrike" dirty="0">
                        <a:solidFill>
                          <a:srgbClr val="000000"/>
                        </a:solidFill>
                        <a:effectLst/>
                        <a:latin typeface="Franklin Gothic Book" panose="020B0503020102020204" pitchFamily="34" charset="0"/>
                      </a:endParaRPr>
                    </a:p>
                  </a:txBody>
                  <a:tcPr marL="5879" marR="5879" marT="5879" marB="0" anchor="ctr"/>
                </a:tc>
                <a:tc>
                  <a:txBody>
                    <a:bodyPr/>
                    <a:lstStyle/>
                    <a:p>
                      <a:pPr algn="ctr" fontAlgn="ctr"/>
                      <a:r>
                        <a:rPr lang="en-US" sz="1800" u="none" strike="noStrike" dirty="0" smtClean="0">
                          <a:effectLst/>
                        </a:rPr>
                        <a:t>High</a:t>
                      </a:r>
                      <a:endParaRPr lang="en-US" sz="1800" b="0" i="0" u="none" strike="noStrike" dirty="0">
                        <a:solidFill>
                          <a:srgbClr val="000000"/>
                        </a:solidFill>
                        <a:effectLst/>
                        <a:latin typeface="Franklin Gothic Book" panose="020B0503020102020204" pitchFamily="34" charset="0"/>
                      </a:endParaRPr>
                    </a:p>
                  </a:txBody>
                  <a:tcPr marL="5879" marR="5879" marT="5879" marB="0" anchor="ctr"/>
                </a:tc>
              </a:tr>
              <a:tr h="823461">
                <a:tc>
                  <a:txBody>
                    <a:bodyPr/>
                    <a:lstStyle/>
                    <a:p>
                      <a:pPr algn="ctr" fontAlgn="ctr"/>
                      <a:r>
                        <a:rPr lang="en-US" sz="1800" u="none" strike="noStrike" dirty="0" smtClean="0">
                          <a:effectLst/>
                          <a:latin typeface="+mn-lt"/>
                        </a:rPr>
                        <a:t>Rt. 20 North of </a:t>
                      </a:r>
                      <a:r>
                        <a:rPr lang="en-US" sz="1800" u="none" strike="noStrike" dirty="0" err="1" smtClean="0">
                          <a:effectLst/>
                          <a:latin typeface="+mn-lt"/>
                        </a:rPr>
                        <a:t>Proffit</a:t>
                      </a:r>
                      <a:endParaRPr lang="en-US" sz="1800" b="0" i="0" u="none" strike="noStrike" dirty="0">
                        <a:solidFill>
                          <a:srgbClr val="000000"/>
                        </a:solidFill>
                        <a:effectLst/>
                        <a:latin typeface="+mn-lt"/>
                      </a:endParaRPr>
                    </a:p>
                  </a:txBody>
                  <a:tcPr marL="5879" marR="5879" marT="5879" marB="0" anchor="ctr"/>
                </a:tc>
                <a:tc>
                  <a:txBody>
                    <a:bodyPr/>
                    <a:lstStyle/>
                    <a:p>
                      <a:pPr algn="ctr" fontAlgn="ctr"/>
                      <a:r>
                        <a:rPr lang="en-US" sz="1800" b="0" i="0" u="none" strike="noStrike" dirty="0" smtClean="0">
                          <a:solidFill>
                            <a:schemeClr val="dk1"/>
                          </a:solidFill>
                          <a:effectLst/>
                          <a:latin typeface="+mn-lt"/>
                        </a:rPr>
                        <a:t>Stony Point</a:t>
                      </a:r>
                    </a:p>
                    <a:p>
                      <a:pPr algn="ctr" fontAlgn="ctr"/>
                      <a:r>
                        <a:rPr lang="en-US" sz="1800" b="0" i="0" u="none" strike="noStrike" dirty="0" smtClean="0">
                          <a:solidFill>
                            <a:schemeClr val="dk1"/>
                          </a:solidFill>
                          <a:effectLst/>
                          <a:latin typeface="+mn-lt"/>
                        </a:rPr>
                        <a:t>Sutherland</a:t>
                      </a:r>
                    </a:p>
                    <a:p>
                      <a:pPr algn="ctr" fontAlgn="ctr"/>
                      <a:r>
                        <a:rPr lang="en-US" sz="1800" b="0" i="0" u="none" strike="noStrike" dirty="0" smtClean="0">
                          <a:solidFill>
                            <a:schemeClr val="dk1"/>
                          </a:solidFill>
                          <a:effectLst/>
                          <a:latin typeface="+mn-lt"/>
                        </a:rPr>
                        <a:t>Albemarle</a:t>
                      </a:r>
                      <a:endParaRPr lang="en-US" sz="1800" b="0" i="0" u="none" strike="noStrike" dirty="0">
                        <a:solidFill>
                          <a:srgbClr val="000000"/>
                        </a:solidFill>
                        <a:effectLst/>
                        <a:latin typeface="+mn-lt"/>
                      </a:endParaRPr>
                    </a:p>
                  </a:txBody>
                  <a:tcPr marL="5879" marR="5879" marT="5879" marB="0" anchor="ctr"/>
                </a:tc>
                <a:tc>
                  <a:txBody>
                    <a:bodyPr/>
                    <a:lstStyle/>
                    <a:p>
                      <a:pPr algn="ctr" fontAlgn="ctr"/>
                      <a:r>
                        <a:rPr lang="en-US" sz="1800" u="none" strike="noStrike" dirty="0" smtClean="0">
                          <a:effectLst/>
                          <a:latin typeface="+mn-lt"/>
                        </a:rPr>
                        <a:t>Stony</a:t>
                      </a:r>
                      <a:r>
                        <a:rPr lang="en-US" sz="1800" u="none" strike="noStrike" baseline="0" dirty="0" smtClean="0">
                          <a:effectLst/>
                          <a:latin typeface="+mn-lt"/>
                        </a:rPr>
                        <a:t> Point</a:t>
                      </a:r>
                    </a:p>
                    <a:p>
                      <a:pPr algn="ctr" fontAlgn="ctr"/>
                      <a:r>
                        <a:rPr lang="en-US" sz="1800" b="1" i="0" u="sng" strike="noStrike" baseline="0" dirty="0" smtClean="0">
                          <a:solidFill>
                            <a:srgbClr val="000000"/>
                          </a:solidFill>
                          <a:effectLst/>
                          <a:latin typeface="+mn-lt"/>
                        </a:rPr>
                        <a:t>Burley</a:t>
                      </a:r>
                    </a:p>
                    <a:p>
                      <a:pPr algn="ctr" fontAlgn="ctr"/>
                      <a:r>
                        <a:rPr lang="en-US" sz="1800" b="1" i="0" u="sng" strike="noStrike" baseline="0" dirty="0" smtClean="0">
                          <a:solidFill>
                            <a:srgbClr val="000000"/>
                          </a:solidFill>
                          <a:effectLst/>
                          <a:latin typeface="+mn-lt"/>
                        </a:rPr>
                        <a:t>Monticello</a:t>
                      </a:r>
                      <a:endParaRPr lang="en-US" sz="1800" b="1" i="0" u="sng" strike="noStrike" dirty="0">
                        <a:solidFill>
                          <a:srgbClr val="000000"/>
                        </a:solidFill>
                        <a:effectLst/>
                        <a:latin typeface="+mn-lt"/>
                      </a:endParaRPr>
                    </a:p>
                  </a:txBody>
                  <a:tcPr marL="5879" marR="5879" marT="5879" marB="0" anchor="ctr"/>
                </a:tc>
                <a:tc>
                  <a:txBody>
                    <a:bodyPr/>
                    <a:lstStyle/>
                    <a:p>
                      <a:pPr algn="ctr" fontAlgn="ctr"/>
                      <a:r>
                        <a:rPr lang="en-US" sz="1800" u="none" strike="noStrike" dirty="0" smtClean="0">
                          <a:effectLst/>
                          <a:latin typeface="+mn-lt"/>
                        </a:rPr>
                        <a:t>47</a:t>
                      </a:r>
                      <a:endParaRPr lang="en-US" sz="1800" b="0" i="0" u="none" strike="noStrike" dirty="0">
                        <a:solidFill>
                          <a:srgbClr val="000000"/>
                        </a:solidFill>
                        <a:effectLst/>
                        <a:latin typeface="+mn-lt"/>
                      </a:endParaRPr>
                    </a:p>
                  </a:txBody>
                  <a:tcPr marL="5879" marR="5879" marT="5879" marB="0" anchor="ctr"/>
                </a:tc>
                <a:tc>
                  <a:txBody>
                    <a:bodyPr/>
                    <a:lstStyle/>
                    <a:p>
                      <a:pPr algn="ctr" fontAlgn="ctr"/>
                      <a:r>
                        <a:rPr lang="en-US" sz="1800" u="none" strike="noStrike" dirty="0" smtClean="0">
                          <a:effectLst/>
                          <a:latin typeface="+mn-lt"/>
                        </a:rPr>
                        <a:t>70</a:t>
                      </a:r>
                      <a:endParaRPr lang="en-US" sz="1800" b="0" i="0" u="none" strike="noStrike" dirty="0">
                        <a:solidFill>
                          <a:srgbClr val="000000"/>
                        </a:solidFill>
                        <a:effectLst/>
                        <a:latin typeface="+mn-lt"/>
                      </a:endParaRPr>
                    </a:p>
                  </a:txBody>
                  <a:tcPr marL="5879" marR="5879" marT="5879" marB="0" anchor="ctr"/>
                </a:tc>
              </a:tr>
              <a:tr h="823461">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sz="1800" u="none" strike="noStrike" dirty="0" smtClean="0">
                          <a:effectLst/>
                          <a:latin typeface="+mn-lt"/>
                        </a:rPr>
                        <a:t>Rio Road E of R&amp;R Tracks and </a:t>
                      </a:r>
                      <a:br>
                        <a:rPr lang="en-US" sz="1800" u="none" strike="noStrike" dirty="0" smtClean="0">
                          <a:effectLst/>
                          <a:latin typeface="+mn-lt"/>
                        </a:rPr>
                      </a:br>
                      <a:r>
                        <a:rPr lang="en-US" sz="1800" u="none" strike="noStrike" dirty="0" smtClean="0">
                          <a:effectLst/>
                          <a:latin typeface="+mn-lt"/>
                        </a:rPr>
                        <a:t>Rio Road E of </a:t>
                      </a:r>
                      <a:r>
                        <a:rPr lang="en-US" sz="1800" u="none" strike="noStrike" dirty="0" err="1" smtClean="0">
                          <a:effectLst/>
                          <a:latin typeface="+mn-lt"/>
                        </a:rPr>
                        <a:t>Abbington</a:t>
                      </a:r>
                      <a:r>
                        <a:rPr lang="en-US" sz="1800" u="none" strike="noStrike" dirty="0" smtClean="0">
                          <a:effectLst/>
                          <a:latin typeface="+mn-lt"/>
                        </a:rPr>
                        <a:t> to Pine Haven</a:t>
                      </a:r>
                      <a:endParaRPr lang="en-US" sz="1800" b="0" i="0" u="none" strike="noStrike" dirty="0" smtClean="0">
                        <a:solidFill>
                          <a:srgbClr val="2E2B21"/>
                        </a:solidFill>
                        <a:effectLst/>
                        <a:latin typeface="+mn-lt"/>
                      </a:endParaRPr>
                    </a:p>
                    <a:p>
                      <a:pPr algn="ctr" fontAlgn="ctr"/>
                      <a:endParaRPr lang="en-US" sz="1800" b="0" i="0" u="none" strike="noStrike" dirty="0">
                        <a:solidFill>
                          <a:srgbClr val="000000"/>
                        </a:solidFill>
                        <a:effectLst/>
                        <a:latin typeface="+mn-lt"/>
                      </a:endParaRPr>
                    </a:p>
                  </a:txBody>
                  <a:tcPr marL="5879" marR="5879" marT="5879" marB="0" anchor="ctr"/>
                </a:tc>
                <a:tc>
                  <a:txBody>
                    <a:bodyPr/>
                    <a:lstStyle/>
                    <a:p>
                      <a:pPr algn="ctr" fontAlgn="ctr"/>
                      <a:r>
                        <a:rPr lang="en-US" sz="1800" b="0" i="0" u="none" strike="noStrike" dirty="0" err="1" smtClean="0">
                          <a:solidFill>
                            <a:srgbClr val="000000"/>
                          </a:solidFill>
                          <a:effectLst/>
                          <a:latin typeface="+mn-lt"/>
                        </a:rPr>
                        <a:t>Agnor</a:t>
                      </a:r>
                      <a:r>
                        <a:rPr lang="en-US" sz="1800" b="0" i="0" u="none" strike="noStrike" dirty="0" smtClean="0">
                          <a:solidFill>
                            <a:srgbClr val="000000"/>
                          </a:solidFill>
                          <a:effectLst/>
                          <a:latin typeface="+mn-lt"/>
                        </a:rPr>
                        <a:t>-Hurt</a:t>
                      </a:r>
                    </a:p>
                    <a:p>
                      <a:pPr algn="ctr" fontAlgn="ctr"/>
                      <a:r>
                        <a:rPr lang="en-US" sz="1800" b="0" i="0" u="none" strike="noStrike" dirty="0" smtClean="0">
                          <a:solidFill>
                            <a:srgbClr val="000000"/>
                          </a:solidFill>
                          <a:effectLst/>
                          <a:latin typeface="+mn-lt"/>
                        </a:rPr>
                        <a:t>Burley</a:t>
                      </a:r>
                    </a:p>
                    <a:p>
                      <a:pPr algn="ctr" fontAlgn="ctr"/>
                      <a:r>
                        <a:rPr lang="en-US" sz="1800" b="0" i="0" u="none" strike="noStrike" dirty="0" smtClean="0">
                          <a:solidFill>
                            <a:srgbClr val="000000"/>
                          </a:solidFill>
                          <a:effectLst/>
                          <a:latin typeface="+mn-lt"/>
                        </a:rPr>
                        <a:t>Albemarle</a:t>
                      </a:r>
                      <a:endParaRPr lang="en-US" sz="1800" b="0" i="0" u="none" strike="noStrike" dirty="0">
                        <a:solidFill>
                          <a:srgbClr val="000000"/>
                        </a:solidFill>
                        <a:effectLst/>
                        <a:latin typeface="+mn-lt"/>
                      </a:endParaRPr>
                    </a:p>
                  </a:txBody>
                  <a:tcPr marL="5879" marR="5879" marT="5879" marB="0" anchor="ctr"/>
                </a:tc>
                <a:tc>
                  <a:txBody>
                    <a:bodyPr/>
                    <a:lstStyle/>
                    <a:p>
                      <a:pPr algn="ctr" fontAlgn="ctr"/>
                      <a:r>
                        <a:rPr lang="en-US" sz="1800" b="0" i="0" u="none" strike="noStrike" dirty="0" err="1" smtClean="0">
                          <a:solidFill>
                            <a:srgbClr val="000000"/>
                          </a:solidFill>
                          <a:effectLst/>
                          <a:latin typeface="+mn-lt"/>
                        </a:rPr>
                        <a:t>Agnor</a:t>
                      </a:r>
                      <a:r>
                        <a:rPr lang="en-US" sz="1800" b="0" i="0" u="none" strike="noStrike" dirty="0" smtClean="0">
                          <a:solidFill>
                            <a:srgbClr val="000000"/>
                          </a:solidFill>
                          <a:effectLst/>
                          <a:latin typeface="+mn-lt"/>
                        </a:rPr>
                        <a:t>-Hurt</a:t>
                      </a:r>
                    </a:p>
                    <a:p>
                      <a:pPr algn="ctr" fontAlgn="ctr"/>
                      <a:r>
                        <a:rPr lang="en-US" sz="1800" b="0" i="0" u="none" strike="noStrike" dirty="0" smtClean="0">
                          <a:solidFill>
                            <a:srgbClr val="000000"/>
                          </a:solidFill>
                          <a:effectLst/>
                          <a:latin typeface="+mn-lt"/>
                        </a:rPr>
                        <a:t>Burley </a:t>
                      </a:r>
                    </a:p>
                    <a:p>
                      <a:pPr algn="ctr" fontAlgn="ctr"/>
                      <a:r>
                        <a:rPr lang="en-US" sz="1800" b="1" i="0" u="sng" strike="noStrike" dirty="0" smtClean="0">
                          <a:solidFill>
                            <a:srgbClr val="000000"/>
                          </a:solidFill>
                          <a:effectLst/>
                          <a:latin typeface="+mn-lt"/>
                        </a:rPr>
                        <a:t>Monticello</a:t>
                      </a:r>
                      <a:endParaRPr lang="en-US" sz="1800" b="1" i="0" u="sng" strike="noStrike" dirty="0">
                        <a:solidFill>
                          <a:srgbClr val="000000"/>
                        </a:solidFill>
                        <a:effectLst/>
                        <a:latin typeface="+mn-lt"/>
                      </a:endParaRPr>
                    </a:p>
                  </a:txBody>
                  <a:tcPr marL="5879" marR="5879" marT="5879" marB="0" anchor="ctr"/>
                </a:tc>
                <a:tc>
                  <a:txBody>
                    <a:bodyPr/>
                    <a:lstStyle/>
                    <a:p>
                      <a:pPr algn="ctr" fontAlgn="ctr"/>
                      <a:r>
                        <a:rPr lang="en-US" sz="1800" b="0" i="0" u="none" strike="noStrike" dirty="0" smtClean="0">
                          <a:solidFill>
                            <a:srgbClr val="000000"/>
                          </a:solidFill>
                          <a:effectLst/>
                          <a:latin typeface="+mn-lt"/>
                        </a:rPr>
                        <a:t>n/a</a:t>
                      </a:r>
                      <a:endParaRPr lang="en-US" sz="1800" b="0" i="0" u="none" strike="noStrike" dirty="0">
                        <a:solidFill>
                          <a:srgbClr val="000000"/>
                        </a:solidFill>
                        <a:effectLst/>
                        <a:latin typeface="+mn-lt"/>
                      </a:endParaRPr>
                    </a:p>
                  </a:txBody>
                  <a:tcPr marL="5879" marR="5879" marT="5879" marB="0" anchor="ctr"/>
                </a:tc>
                <a:tc>
                  <a:txBody>
                    <a:bodyPr/>
                    <a:lstStyle/>
                    <a:p>
                      <a:pPr algn="ctr" fontAlgn="ctr"/>
                      <a:r>
                        <a:rPr lang="en-US" sz="1800" b="0" i="0" u="none" strike="noStrike" dirty="0" smtClean="0">
                          <a:solidFill>
                            <a:srgbClr val="000000"/>
                          </a:solidFill>
                          <a:effectLst/>
                          <a:latin typeface="+mn-lt"/>
                        </a:rPr>
                        <a:t>144</a:t>
                      </a:r>
                      <a:endParaRPr lang="en-US" sz="1800" b="0" i="0" u="none" strike="noStrike" dirty="0">
                        <a:solidFill>
                          <a:srgbClr val="000000"/>
                        </a:solidFill>
                        <a:effectLst/>
                        <a:latin typeface="+mn-lt"/>
                      </a:endParaRPr>
                    </a:p>
                  </a:txBody>
                  <a:tcPr marL="5879" marR="5879" marT="5879" marB="0" anchor="ctr"/>
                </a:tc>
              </a:tr>
            </a:tbl>
          </a:graphicData>
        </a:graphic>
      </p:graphicFrame>
      <p:sp>
        <p:nvSpPr>
          <p:cNvPr id="5" name="TextBox 4"/>
          <p:cNvSpPr txBox="1"/>
          <p:nvPr/>
        </p:nvSpPr>
        <p:spPr>
          <a:xfrm>
            <a:off x="626076" y="6112476"/>
            <a:ext cx="4934465" cy="369332"/>
          </a:xfrm>
          <a:prstGeom prst="rect">
            <a:avLst/>
          </a:prstGeom>
          <a:noFill/>
        </p:spPr>
        <p:txBody>
          <a:bodyPr wrap="square" rtlCol="0">
            <a:spAutoFit/>
          </a:bodyPr>
          <a:lstStyle/>
          <a:p>
            <a:r>
              <a:rPr lang="en-US" i="1" dirty="0" smtClean="0"/>
              <a:t>*Enrollment is based on 9/7/15 data</a:t>
            </a:r>
            <a:endParaRPr lang="en-US" i="1" dirty="0"/>
          </a:p>
        </p:txBody>
      </p:sp>
      <p:sp>
        <p:nvSpPr>
          <p:cNvPr id="9" name="TextBox 8"/>
          <p:cNvSpPr txBox="1"/>
          <p:nvPr/>
        </p:nvSpPr>
        <p:spPr>
          <a:xfrm>
            <a:off x="123568" y="3056238"/>
            <a:ext cx="375424" cy="369332"/>
          </a:xfrm>
          <a:prstGeom prst="rect">
            <a:avLst/>
          </a:prstGeom>
          <a:noFill/>
        </p:spPr>
        <p:txBody>
          <a:bodyPr wrap="none" rtlCol="0">
            <a:spAutoFit/>
          </a:bodyPr>
          <a:lstStyle/>
          <a:p>
            <a:r>
              <a:rPr lang="en-US" dirty="0" smtClean="0"/>
              <a:t>A.</a:t>
            </a:r>
            <a:endParaRPr lang="en-US" dirty="0"/>
          </a:p>
        </p:txBody>
      </p:sp>
      <p:sp>
        <p:nvSpPr>
          <p:cNvPr id="10" name="TextBox 9"/>
          <p:cNvSpPr txBox="1"/>
          <p:nvPr/>
        </p:nvSpPr>
        <p:spPr>
          <a:xfrm>
            <a:off x="123568" y="3768811"/>
            <a:ext cx="344518" cy="369332"/>
          </a:xfrm>
          <a:prstGeom prst="rect">
            <a:avLst/>
          </a:prstGeom>
          <a:noFill/>
        </p:spPr>
        <p:txBody>
          <a:bodyPr wrap="none" rtlCol="0">
            <a:spAutoFit/>
          </a:bodyPr>
          <a:lstStyle/>
          <a:p>
            <a:r>
              <a:rPr lang="en-US" dirty="0" smtClean="0"/>
              <a:t>B.</a:t>
            </a:r>
            <a:endParaRPr lang="en-US" dirty="0"/>
          </a:p>
        </p:txBody>
      </p:sp>
      <p:sp>
        <p:nvSpPr>
          <p:cNvPr id="7" name="TextBox 6"/>
          <p:cNvSpPr txBox="1"/>
          <p:nvPr/>
        </p:nvSpPr>
        <p:spPr>
          <a:xfrm>
            <a:off x="3805012" y="4500471"/>
            <a:ext cx="4934465" cy="369332"/>
          </a:xfrm>
          <a:prstGeom prst="rect">
            <a:avLst/>
          </a:prstGeom>
          <a:noFill/>
        </p:spPr>
        <p:txBody>
          <a:bodyPr wrap="square" rtlCol="0">
            <a:spAutoFit/>
          </a:bodyPr>
          <a:lstStyle/>
          <a:p>
            <a:pPr algn="r"/>
            <a:r>
              <a:rPr lang="en-US" b="1" dirty="0" smtClean="0"/>
              <a:t>Total:  214</a:t>
            </a:r>
            <a:endParaRPr lang="en-US" b="1" dirty="0"/>
          </a:p>
        </p:txBody>
      </p:sp>
    </p:spTree>
    <p:extLst>
      <p:ext uri="{BB962C8B-B14F-4D97-AF65-F5344CB8AC3E}">
        <p14:creationId xmlns:p14="http://schemas.microsoft.com/office/powerpoint/2010/main" val="3224092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3366" t="7447" r="3507" b="40233"/>
          <a:stretch/>
        </p:blipFill>
        <p:spPr>
          <a:xfrm>
            <a:off x="1840760" y="1939088"/>
            <a:ext cx="5400300" cy="3926253"/>
          </a:xfrm>
          <a:prstGeom prst="rect">
            <a:avLst/>
          </a:prstGeom>
          <a:effectLst>
            <a:glow>
              <a:schemeClr val="accent1"/>
            </a:glow>
          </a:effectLst>
        </p:spPr>
      </p:pic>
      <p:sp>
        <p:nvSpPr>
          <p:cNvPr id="9" name="TextBox 8"/>
          <p:cNvSpPr txBox="1"/>
          <p:nvPr/>
        </p:nvSpPr>
        <p:spPr>
          <a:xfrm>
            <a:off x="7335492" y="2916849"/>
            <a:ext cx="1745991" cy="1200329"/>
          </a:xfrm>
          <a:prstGeom prst="rect">
            <a:avLst/>
          </a:prstGeom>
          <a:noFill/>
        </p:spPr>
        <p:txBody>
          <a:bodyPr wrap="none" rtlCol="0">
            <a:spAutoFit/>
          </a:bodyPr>
          <a:lstStyle/>
          <a:p>
            <a:r>
              <a:rPr lang="en-US" dirty="0" err="1" smtClean="0">
                <a:solidFill>
                  <a:srgbClr val="000000"/>
                </a:solidFill>
              </a:rPr>
              <a:t>Rt</a:t>
            </a:r>
            <a:r>
              <a:rPr lang="en-US" dirty="0" smtClean="0">
                <a:solidFill>
                  <a:srgbClr val="000000"/>
                </a:solidFill>
              </a:rPr>
              <a:t> 20 North of </a:t>
            </a:r>
          </a:p>
          <a:p>
            <a:r>
              <a:rPr lang="en-US" dirty="0" err="1" smtClean="0">
                <a:solidFill>
                  <a:srgbClr val="000000"/>
                </a:solidFill>
              </a:rPr>
              <a:t>Proffit</a:t>
            </a:r>
            <a:r>
              <a:rPr lang="en-US" dirty="0" smtClean="0">
                <a:solidFill>
                  <a:srgbClr val="000000"/>
                </a:solidFill>
              </a:rPr>
              <a:t> Rd</a:t>
            </a:r>
          </a:p>
          <a:p>
            <a:r>
              <a:rPr lang="en-US" dirty="0" smtClean="0">
                <a:solidFill>
                  <a:srgbClr val="000000"/>
                </a:solidFill>
              </a:rPr>
              <a:t>(47 SUT students</a:t>
            </a:r>
          </a:p>
          <a:p>
            <a:r>
              <a:rPr lang="en-US" dirty="0" smtClean="0">
                <a:solidFill>
                  <a:srgbClr val="000000"/>
                </a:solidFill>
              </a:rPr>
              <a:t>70 AHS students)</a:t>
            </a:r>
            <a:endParaRPr lang="en-US" dirty="0">
              <a:solidFill>
                <a:srgbClr val="000000"/>
              </a:solidFill>
            </a:endParaRPr>
          </a:p>
        </p:txBody>
      </p:sp>
      <p:sp>
        <p:nvSpPr>
          <p:cNvPr id="16" name="TextBox 15"/>
          <p:cNvSpPr txBox="1"/>
          <p:nvPr/>
        </p:nvSpPr>
        <p:spPr>
          <a:xfrm>
            <a:off x="3228195" y="3030788"/>
            <a:ext cx="1449515" cy="369332"/>
          </a:xfrm>
          <a:prstGeom prst="rect">
            <a:avLst/>
          </a:prstGeom>
          <a:noFill/>
        </p:spPr>
        <p:txBody>
          <a:bodyPr wrap="square" rtlCol="0">
            <a:spAutoFit/>
          </a:bodyPr>
          <a:lstStyle/>
          <a:p>
            <a:pPr algn="ctr"/>
            <a:r>
              <a:rPr lang="en-US" u="sng" dirty="0" smtClean="0">
                <a:solidFill>
                  <a:srgbClr val="000000"/>
                </a:solidFill>
              </a:rPr>
              <a:t>ALBEMARLE</a:t>
            </a:r>
            <a:endParaRPr lang="en-US" u="sng" dirty="0">
              <a:solidFill>
                <a:srgbClr val="000000"/>
              </a:solidFill>
            </a:endParaRPr>
          </a:p>
        </p:txBody>
      </p:sp>
      <p:sp>
        <p:nvSpPr>
          <p:cNvPr id="19" name="TextBox 18"/>
          <p:cNvSpPr txBox="1"/>
          <p:nvPr/>
        </p:nvSpPr>
        <p:spPr>
          <a:xfrm>
            <a:off x="4818479" y="4631275"/>
            <a:ext cx="1449515" cy="369332"/>
          </a:xfrm>
          <a:prstGeom prst="rect">
            <a:avLst/>
          </a:prstGeom>
          <a:noFill/>
        </p:spPr>
        <p:txBody>
          <a:bodyPr wrap="square" rtlCol="0">
            <a:spAutoFit/>
          </a:bodyPr>
          <a:lstStyle/>
          <a:p>
            <a:pPr algn="ctr"/>
            <a:r>
              <a:rPr lang="en-US" u="sng" dirty="0" smtClean="0">
                <a:solidFill>
                  <a:srgbClr val="000000"/>
                </a:solidFill>
              </a:rPr>
              <a:t>MONTICELLO</a:t>
            </a:r>
            <a:endParaRPr lang="en-US" u="sng" dirty="0">
              <a:solidFill>
                <a:srgbClr val="000000"/>
              </a:solidFill>
            </a:endParaRPr>
          </a:p>
        </p:txBody>
      </p:sp>
      <p:cxnSp>
        <p:nvCxnSpPr>
          <p:cNvPr id="25" name="Straight Arrow Connector 24"/>
          <p:cNvCxnSpPr/>
          <p:nvPr/>
        </p:nvCxnSpPr>
        <p:spPr>
          <a:xfrm>
            <a:off x="6191278" y="3101515"/>
            <a:ext cx="1144214" cy="0"/>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251708" y="5868871"/>
            <a:ext cx="3826423" cy="923330"/>
          </a:xfrm>
          <a:prstGeom prst="rect">
            <a:avLst/>
          </a:prstGeom>
          <a:noFill/>
        </p:spPr>
        <p:txBody>
          <a:bodyPr wrap="square" rtlCol="0">
            <a:spAutoFit/>
          </a:bodyPr>
          <a:lstStyle/>
          <a:p>
            <a:r>
              <a:rPr lang="en-US" dirty="0" smtClean="0">
                <a:solidFill>
                  <a:srgbClr val="000000"/>
                </a:solidFill>
              </a:rPr>
              <a:t>Rio Road E of R&amp;R Tracks </a:t>
            </a:r>
          </a:p>
          <a:p>
            <a:r>
              <a:rPr lang="en-US" dirty="0" smtClean="0">
                <a:solidFill>
                  <a:srgbClr val="000000"/>
                </a:solidFill>
              </a:rPr>
              <a:t>Rio Road E of </a:t>
            </a:r>
            <a:r>
              <a:rPr lang="en-US" dirty="0" err="1" smtClean="0">
                <a:solidFill>
                  <a:srgbClr val="000000"/>
                </a:solidFill>
              </a:rPr>
              <a:t>Abbington</a:t>
            </a:r>
            <a:r>
              <a:rPr lang="en-US" dirty="0" smtClean="0">
                <a:solidFill>
                  <a:srgbClr val="000000"/>
                </a:solidFill>
              </a:rPr>
              <a:t> to Pine Haven</a:t>
            </a:r>
          </a:p>
          <a:p>
            <a:r>
              <a:rPr lang="en-US" dirty="0" smtClean="0">
                <a:solidFill>
                  <a:srgbClr val="000000"/>
                </a:solidFill>
              </a:rPr>
              <a:t>(144 AHS students)</a:t>
            </a:r>
            <a:endParaRPr lang="en-US" dirty="0">
              <a:solidFill>
                <a:srgbClr val="000000"/>
              </a:solidFill>
            </a:endParaRPr>
          </a:p>
        </p:txBody>
      </p:sp>
      <p:cxnSp>
        <p:nvCxnSpPr>
          <p:cNvPr id="29" name="Straight Arrow Connector 28"/>
          <p:cNvCxnSpPr/>
          <p:nvPr/>
        </p:nvCxnSpPr>
        <p:spPr>
          <a:xfrm>
            <a:off x="4285990" y="4527241"/>
            <a:ext cx="965718" cy="1488548"/>
          </a:xfrm>
          <a:prstGeom prst="straightConnector1">
            <a:avLst/>
          </a:prstGeom>
          <a:ln w="127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3513871" y="4314573"/>
            <a:ext cx="60158" cy="6015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Oval 25"/>
          <p:cNvSpPr/>
          <p:nvPr/>
        </p:nvSpPr>
        <p:spPr>
          <a:xfrm>
            <a:off x="3743451" y="5670771"/>
            <a:ext cx="60158" cy="6015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itle 3"/>
          <p:cNvSpPr>
            <a:spLocks noGrp="1"/>
          </p:cNvSpPr>
          <p:nvPr>
            <p:ph type="title"/>
          </p:nvPr>
        </p:nvSpPr>
        <p:spPr/>
        <p:txBody>
          <a:bodyPr>
            <a:normAutofit/>
          </a:bodyPr>
          <a:lstStyle/>
          <a:p>
            <a:r>
              <a:rPr lang="en-US" dirty="0"/>
              <a:t>Recommended neighborhoods</a:t>
            </a:r>
          </a:p>
        </p:txBody>
      </p:sp>
    </p:spTree>
    <p:extLst>
      <p:ext uri="{BB962C8B-B14F-4D97-AF65-F5344CB8AC3E}">
        <p14:creationId xmlns:p14="http://schemas.microsoft.com/office/powerpoint/2010/main" val="7470503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1304591"/>
              </p:ext>
            </p:extLst>
          </p:nvPr>
        </p:nvGraphicFramePr>
        <p:xfrm>
          <a:off x="715042" y="2766061"/>
          <a:ext cx="7495508" cy="2560320"/>
        </p:xfrm>
        <a:graphic>
          <a:graphicData uri="http://schemas.openxmlformats.org/drawingml/2006/table">
            <a:tbl>
              <a:tblPr firstRow="1" firstCol="1" bandRow="1">
                <a:solidFill>
                  <a:srgbClr val="6666FF"/>
                </a:solidFill>
                <a:tableStyleId>{5C22544A-7EE6-4342-B048-85BDC9FD1C3A}</a:tableStyleId>
              </a:tblPr>
              <a:tblGrid>
                <a:gridCol w="1542853"/>
                <a:gridCol w="1185925"/>
                <a:gridCol w="794455"/>
                <a:gridCol w="794455"/>
                <a:gridCol w="794455"/>
                <a:gridCol w="794455"/>
                <a:gridCol w="794455"/>
                <a:gridCol w="794455"/>
              </a:tblGrid>
              <a:tr h="365760">
                <a:tc>
                  <a:txBody>
                    <a:bodyPr/>
                    <a:lstStyle/>
                    <a:p>
                      <a:pPr algn="ctr" fontAlgn="b"/>
                      <a:r>
                        <a:rPr lang="en-US" sz="1600" u="none" strike="noStrike" dirty="0">
                          <a:effectLst/>
                        </a:rPr>
                        <a:t>Neighborhood</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tx1"/>
                    </a:solidFill>
                  </a:tcPr>
                </a:tc>
                <a:tc>
                  <a:txBody>
                    <a:bodyPr/>
                    <a:lstStyle/>
                    <a:p>
                      <a:pPr algn="ctr" fontAlgn="b"/>
                      <a:r>
                        <a:rPr lang="en-US" sz="1600" u="none" strike="noStrike" dirty="0" smtClean="0">
                          <a:effectLst/>
                        </a:rPr>
                        <a:t>Level </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tx1"/>
                    </a:solidFill>
                  </a:tcPr>
                </a:tc>
                <a:tc>
                  <a:txBody>
                    <a:bodyPr/>
                    <a:lstStyle/>
                    <a:p>
                      <a:pPr algn="ctr" fontAlgn="b"/>
                      <a:r>
                        <a:rPr lang="en-US" sz="1600" u="none" strike="noStrike" dirty="0" smtClean="0">
                          <a:effectLst/>
                        </a:rPr>
                        <a:t>2010/11</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tx1"/>
                    </a:solidFill>
                  </a:tcPr>
                </a:tc>
                <a:tc>
                  <a:txBody>
                    <a:bodyPr/>
                    <a:lstStyle/>
                    <a:p>
                      <a:pPr algn="ctr" fontAlgn="b"/>
                      <a:r>
                        <a:rPr lang="en-US" sz="1600" u="none" strike="noStrike" dirty="0" smtClean="0">
                          <a:effectLst/>
                        </a:rPr>
                        <a:t>2011/12</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tx1"/>
                    </a:solidFill>
                  </a:tcPr>
                </a:tc>
                <a:tc>
                  <a:txBody>
                    <a:bodyPr/>
                    <a:lstStyle/>
                    <a:p>
                      <a:pPr algn="ctr" fontAlgn="b"/>
                      <a:r>
                        <a:rPr lang="en-US" sz="1600" u="none" strike="noStrike" dirty="0" smtClean="0">
                          <a:effectLst/>
                        </a:rPr>
                        <a:t>2012/13</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tx1"/>
                    </a:solidFill>
                  </a:tcPr>
                </a:tc>
                <a:tc>
                  <a:txBody>
                    <a:bodyPr/>
                    <a:lstStyle/>
                    <a:p>
                      <a:pPr algn="ctr" fontAlgn="b"/>
                      <a:r>
                        <a:rPr lang="en-US" sz="1600" u="none" strike="noStrike" dirty="0" smtClean="0">
                          <a:effectLst/>
                        </a:rPr>
                        <a:t>2013/14</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tx1"/>
                    </a:solidFill>
                  </a:tcPr>
                </a:tc>
                <a:tc>
                  <a:txBody>
                    <a:bodyPr/>
                    <a:lstStyle/>
                    <a:p>
                      <a:pPr algn="ctr" fontAlgn="b"/>
                      <a:r>
                        <a:rPr lang="en-US" sz="1600" u="none" strike="noStrike" dirty="0" smtClean="0">
                          <a:effectLst/>
                        </a:rPr>
                        <a:t>2014/15</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tx1"/>
                    </a:solidFill>
                  </a:tcPr>
                </a:tc>
                <a:tc>
                  <a:txBody>
                    <a:bodyPr/>
                    <a:lstStyle/>
                    <a:p>
                      <a:pPr algn="ctr" fontAlgn="b"/>
                      <a:r>
                        <a:rPr lang="en-US" sz="1600" b="1" i="0" u="none" strike="noStrike" dirty="0" smtClean="0">
                          <a:solidFill>
                            <a:schemeClr val="bg1"/>
                          </a:solidFill>
                          <a:effectLst/>
                          <a:latin typeface="+mn-lt"/>
                        </a:rPr>
                        <a:t>2015/16</a:t>
                      </a:r>
                      <a:endParaRPr lang="en-US" sz="1600" b="1" i="0" u="none" strike="noStrike" dirty="0">
                        <a:solidFill>
                          <a:schemeClr val="bg1"/>
                        </a:solidFill>
                        <a:effectLst/>
                        <a:latin typeface="+mn-lt"/>
                      </a:endParaRPr>
                    </a:p>
                  </a:txBody>
                  <a:tcPr marL="6166" marR="6166" marT="6166" marB="0" anchor="ctr">
                    <a:solidFill>
                      <a:schemeClr val="tx1"/>
                    </a:solidFill>
                  </a:tcPr>
                </a:tc>
              </a:tr>
              <a:tr h="365760">
                <a:tc rowSpan="3">
                  <a:txBody>
                    <a:bodyPr/>
                    <a:lstStyle/>
                    <a:p>
                      <a:pPr algn="ctr" fontAlgn="b"/>
                      <a:r>
                        <a:rPr lang="en-US" sz="1600" u="none" strike="noStrike" dirty="0" err="1" smtClean="0">
                          <a:effectLst/>
                        </a:rPr>
                        <a:t>Rt</a:t>
                      </a:r>
                      <a:r>
                        <a:rPr lang="en-US" sz="1600" u="none" strike="noStrike" dirty="0" smtClean="0">
                          <a:effectLst/>
                        </a:rPr>
                        <a:t> 20 North</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accent3">
                        <a:lumMod val="75000"/>
                      </a:schemeClr>
                    </a:solidFill>
                  </a:tcPr>
                </a:tc>
                <a:tc>
                  <a:txBody>
                    <a:bodyPr/>
                    <a:lstStyle/>
                    <a:p>
                      <a:pPr algn="ctr" fontAlgn="b"/>
                      <a:r>
                        <a:rPr lang="en-US" sz="1600" u="none" strike="noStrike" dirty="0">
                          <a:effectLst/>
                        </a:rPr>
                        <a:t>Elementary</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121</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99</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93</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84</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a:effectLst/>
                        </a:rPr>
                        <a:t>76</a:t>
                      </a:r>
                      <a:endParaRPr lang="en-US" sz="1600" b="0" i="0" u="none" strike="noStrike">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b="0" i="0" u="none" strike="noStrike" dirty="0" smtClean="0">
                          <a:solidFill>
                            <a:srgbClr val="000000"/>
                          </a:solidFill>
                          <a:effectLst/>
                          <a:latin typeface="+mn-lt"/>
                        </a:rPr>
                        <a:t>76</a:t>
                      </a:r>
                    </a:p>
                  </a:txBody>
                  <a:tcPr marL="6166" marR="6166" marT="6166" marB="0" anchor="ctr">
                    <a:solidFill>
                      <a:schemeClr val="accent3">
                        <a:lumMod val="40000"/>
                        <a:lumOff val="60000"/>
                      </a:schemeClr>
                    </a:solidFill>
                  </a:tcPr>
                </a:tc>
              </a:tr>
              <a:tr h="365760">
                <a:tc vMerge="1">
                  <a:txBody>
                    <a:bodyPr/>
                    <a:lstStyle/>
                    <a:p>
                      <a:pPr algn="l" fontAlgn="b"/>
                      <a:endParaRPr lang="en-US" sz="1600" b="0" i="0" u="none" strike="noStrike">
                        <a:solidFill>
                          <a:srgbClr val="000000"/>
                        </a:solidFill>
                        <a:effectLst/>
                        <a:latin typeface="Calibri" panose="020F0502020204030204" pitchFamily="34" charset="0"/>
                      </a:endParaRPr>
                    </a:p>
                  </a:txBody>
                  <a:tcPr marL="6166" marR="6166" marT="6166" marB="0" anchor="b"/>
                </a:tc>
                <a:tc>
                  <a:txBody>
                    <a:bodyPr/>
                    <a:lstStyle/>
                    <a:p>
                      <a:pPr algn="ctr" fontAlgn="b"/>
                      <a:r>
                        <a:rPr lang="en-US" sz="1600" u="none" strike="noStrike" dirty="0">
                          <a:effectLst/>
                        </a:rPr>
                        <a:t>Middle</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accent3">
                        <a:lumMod val="20000"/>
                        <a:lumOff val="80000"/>
                      </a:schemeClr>
                    </a:solidFill>
                  </a:tcPr>
                </a:tc>
                <a:tc>
                  <a:txBody>
                    <a:bodyPr/>
                    <a:lstStyle/>
                    <a:p>
                      <a:pPr algn="ctr" fontAlgn="b"/>
                      <a:r>
                        <a:rPr lang="en-US" sz="1600" u="none" strike="noStrike">
                          <a:effectLst/>
                        </a:rPr>
                        <a:t>48</a:t>
                      </a:r>
                      <a:endParaRPr lang="en-US" sz="1600" b="0" i="0" u="none" strike="noStrike">
                        <a:solidFill>
                          <a:srgbClr val="000000"/>
                        </a:solidFill>
                        <a:effectLst/>
                        <a:latin typeface="Calibri" panose="020F0502020204030204" pitchFamily="34" charset="0"/>
                      </a:endParaRPr>
                    </a:p>
                  </a:txBody>
                  <a:tcPr marL="6166" marR="6166" marT="6166" marB="0" anchor="ctr">
                    <a:solidFill>
                      <a:schemeClr val="accent3">
                        <a:lumMod val="20000"/>
                        <a:lumOff val="80000"/>
                      </a:schemeClr>
                    </a:solidFill>
                  </a:tcPr>
                </a:tc>
                <a:tc>
                  <a:txBody>
                    <a:bodyPr/>
                    <a:lstStyle/>
                    <a:p>
                      <a:pPr algn="ctr" fontAlgn="b"/>
                      <a:r>
                        <a:rPr lang="en-US" sz="1600" u="none" strike="noStrike" dirty="0">
                          <a:effectLst/>
                        </a:rPr>
                        <a:t>65</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20000"/>
                        <a:lumOff val="80000"/>
                      </a:schemeClr>
                    </a:solidFill>
                  </a:tcPr>
                </a:tc>
                <a:tc>
                  <a:txBody>
                    <a:bodyPr/>
                    <a:lstStyle/>
                    <a:p>
                      <a:pPr algn="ctr" fontAlgn="b"/>
                      <a:r>
                        <a:rPr lang="en-US" sz="1600" u="none" strike="noStrike">
                          <a:effectLst/>
                        </a:rPr>
                        <a:t>54</a:t>
                      </a:r>
                      <a:endParaRPr lang="en-US" sz="1600" b="0" i="0" u="none" strike="noStrike">
                        <a:solidFill>
                          <a:srgbClr val="000000"/>
                        </a:solidFill>
                        <a:effectLst/>
                        <a:latin typeface="Calibri" panose="020F0502020204030204" pitchFamily="34" charset="0"/>
                      </a:endParaRPr>
                    </a:p>
                  </a:txBody>
                  <a:tcPr marL="6166" marR="6166" marT="6166" marB="0" anchor="ctr">
                    <a:solidFill>
                      <a:schemeClr val="accent3">
                        <a:lumMod val="20000"/>
                        <a:lumOff val="80000"/>
                      </a:schemeClr>
                    </a:solidFill>
                  </a:tcPr>
                </a:tc>
                <a:tc>
                  <a:txBody>
                    <a:bodyPr/>
                    <a:lstStyle/>
                    <a:p>
                      <a:pPr algn="ctr" fontAlgn="b"/>
                      <a:r>
                        <a:rPr lang="en-US" sz="1600" u="none" strike="noStrike">
                          <a:effectLst/>
                        </a:rPr>
                        <a:t>61</a:t>
                      </a:r>
                      <a:endParaRPr lang="en-US" sz="1600" b="0" i="0" u="none" strike="noStrike">
                        <a:solidFill>
                          <a:srgbClr val="000000"/>
                        </a:solidFill>
                        <a:effectLst/>
                        <a:latin typeface="Calibri" panose="020F0502020204030204" pitchFamily="34" charset="0"/>
                      </a:endParaRPr>
                    </a:p>
                  </a:txBody>
                  <a:tcPr marL="6166" marR="6166" marT="6166" marB="0" anchor="ctr">
                    <a:solidFill>
                      <a:schemeClr val="accent3">
                        <a:lumMod val="20000"/>
                        <a:lumOff val="80000"/>
                      </a:schemeClr>
                    </a:solidFill>
                  </a:tcPr>
                </a:tc>
                <a:tc>
                  <a:txBody>
                    <a:bodyPr/>
                    <a:lstStyle/>
                    <a:p>
                      <a:pPr algn="ctr" fontAlgn="b"/>
                      <a:r>
                        <a:rPr lang="en-US" sz="1600" u="none" strike="noStrike">
                          <a:effectLst/>
                        </a:rPr>
                        <a:t>45</a:t>
                      </a:r>
                      <a:endParaRPr lang="en-US" sz="1600" b="0" i="0" u="none" strike="noStrike">
                        <a:solidFill>
                          <a:srgbClr val="000000"/>
                        </a:solidFill>
                        <a:effectLst/>
                        <a:latin typeface="Calibri" panose="020F0502020204030204" pitchFamily="34" charset="0"/>
                      </a:endParaRPr>
                    </a:p>
                  </a:txBody>
                  <a:tcPr marL="6166" marR="6166" marT="6166" marB="0" anchor="ctr">
                    <a:solidFill>
                      <a:schemeClr val="accent3">
                        <a:lumMod val="20000"/>
                        <a:lumOff val="80000"/>
                      </a:schemeClr>
                    </a:solidFill>
                  </a:tcPr>
                </a:tc>
                <a:tc>
                  <a:txBody>
                    <a:bodyPr/>
                    <a:lstStyle/>
                    <a:p>
                      <a:pPr algn="ctr" fontAlgn="b"/>
                      <a:r>
                        <a:rPr lang="en-US" sz="1600" b="0" i="0" u="none" strike="noStrike" dirty="0" smtClean="0">
                          <a:solidFill>
                            <a:srgbClr val="000000"/>
                          </a:solidFill>
                          <a:effectLst/>
                          <a:latin typeface="+mn-lt"/>
                        </a:rPr>
                        <a:t>47</a:t>
                      </a:r>
                      <a:endParaRPr lang="en-US" sz="1600" b="0" i="0" u="none" strike="noStrike" dirty="0">
                        <a:solidFill>
                          <a:srgbClr val="000000"/>
                        </a:solidFill>
                        <a:effectLst/>
                        <a:latin typeface="+mn-lt"/>
                      </a:endParaRPr>
                    </a:p>
                  </a:txBody>
                  <a:tcPr marL="6166" marR="6166" marT="6166" marB="0" anchor="ctr">
                    <a:solidFill>
                      <a:schemeClr val="accent3">
                        <a:lumMod val="20000"/>
                        <a:lumOff val="80000"/>
                      </a:schemeClr>
                    </a:solidFill>
                  </a:tcPr>
                </a:tc>
              </a:tr>
              <a:tr h="365760">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6166" marR="6166" marT="6166" marB="0" anchor="b"/>
                </a:tc>
                <a:tc>
                  <a:txBody>
                    <a:bodyPr/>
                    <a:lstStyle/>
                    <a:p>
                      <a:pPr algn="ctr" fontAlgn="b"/>
                      <a:r>
                        <a:rPr lang="en-US" sz="1600" u="none" strike="noStrike">
                          <a:effectLst/>
                        </a:rPr>
                        <a:t>High</a:t>
                      </a:r>
                      <a:endParaRPr lang="en-US" sz="1600" b="1" i="0" u="none" strike="noStrike">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a:effectLst/>
                        </a:rPr>
                        <a:t>64</a:t>
                      </a:r>
                      <a:endParaRPr lang="en-US" sz="1600" b="0" i="0" u="none" strike="noStrike">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62</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67</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66</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u="none" strike="noStrike" dirty="0">
                          <a:effectLst/>
                        </a:rPr>
                        <a:t>67</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3">
                        <a:lumMod val="40000"/>
                        <a:lumOff val="60000"/>
                      </a:schemeClr>
                    </a:solidFill>
                  </a:tcPr>
                </a:tc>
                <a:tc>
                  <a:txBody>
                    <a:bodyPr/>
                    <a:lstStyle/>
                    <a:p>
                      <a:pPr algn="ctr" fontAlgn="b"/>
                      <a:r>
                        <a:rPr lang="en-US" sz="1600" b="0" i="0" u="none" strike="noStrike" dirty="0" smtClean="0">
                          <a:solidFill>
                            <a:srgbClr val="000000"/>
                          </a:solidFill>
                          <a:effectLst/>
                          <a:latin typeface="+mn-lt"/>
                        </a:rPr>
                        <a:t>70</a:t>
                      </a:r>
                      <a:endParaRPr lang="en-US" sz="1600" b="0" i="0" u="none" strike="noStrike" dirty="0">
                        <a:solidFill>
                          <a:srgbClr val="000000"/>
                        </a:solidFill>
                        <a:effectLst/>
                        <a:latin typeface="+mn-lt"/>
                      </a:endParaRPr>
                    </a:p>
                  </a:txBody>
                  <a:tcPr marL="6166" marR="6166" marT="6166" marB="0" anchor="ctr">
                    <a:solidFill>
                      <a:schemeClr val="accent3">
                        <a:lumMod val="40000"/>
                        <a:lumOff val="60000"/>
                      </a:schemeClr>
                    </a:solidFill>
                  </a:tcPr>
                </a:tc>
              </a:tr>
              <a:tr h="365760">
                <a:tc rowSpan="3">
                  <a:txBody>
                    <a:bodyPr/>
                    <a:lstStyle/>
                    <a:p>
                      <a:pPr algn="ctr" fontAlgn="b"/>
                      <a:r>
                        <a:rPr lang="en-US" sz="1600" u="none" strike="noStrike" dirty="0">
                          <a:effectLst/>
                        </a:rPr>
                        <a:t>Rio Road </a:t>
                      </a:r>
                      <a:r>
                        <a:rPr lang="en-US" sz="1600" u="none" strike="noStrike" dirty="0" smtClean="0">
                          <a:effectLst/>
                        </a:rPr>
                        <a:t>east of R&amp;R </a:t>
                      </a:r>
                      <a:r>
                        <a:rPr lang="en-US" sz="1600" u="none" strike="noStrike" dirty="0" err="1" smtClean="0">
                          <a:effectLst/>
                        </a:rPr>
                        <a:t>incl</a:t>
                      </a:r>
                      <a:r>
                        <a:rPr lang="en-US" sz="1600" u="none" strike="noStrike" dirty="0" smtClean="0">
                          <a:effectLst/>
                        </a:rPr>
                        <a:t>….</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accent4">
                        <a:lumMod val="75000"/>
                      </a:schemeClr>
                    </a:solidFill>
                  </a:tcPr>
                </a:tc>
                <a:tc>
                  <a:txBody>
                    <a:bodyPr/>
                    <a:lstStyle/>
                    <a:p>
                      <a:pPr algn="ctr" fontAlgn="b"/>
                      <a:r>
                        <a:rPr lang="en-US" sz="1600" u="none" strike="noStrike" dirty="0">
                          <a:effectLst/>
                        </a:rPr>
                        <a:t>Elementary</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155</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187</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214</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216</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224</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b="0" i="0" u="none" strike="noStrike" dirty="0" smtClean="0">
                          <a:solidFill>
                            <a:srgbClr val="000000"/>
                          </a:solidFill>
                          <a:effectLst/>
                          <a:latin typeface="+mn-lt"/>
                        </a:rPr>
                        <a:t>241</a:t>
                      </a:r>
                      <a:endParaRPr lang="en-US" sz="1600" b="0" i="0" u="none" strike="noStrike" dirty="0">
                        <a:solidFill>
                          <a:srgbClr val="000000"/>
                        </a:solidFill>
                        <a:effectLst/>
                        <a:latin typeface="+mn-lt"/>
                      </a:endParaRPr>
                    </a:p>
                  </a:txBody>
                  <a:tcPr marL="6166" marR="6166" marT="6166" marB="0" anchor="ctr">
                    <a:solidFill>
                      <a:schemeClr val="accent4">
                        <a:lumMod val="20000"/>
                        <a:lumOff val="80000"/>
                      </a:schemeClr>
                    </a:solidFill>
                  </a:tcPr>
                </a:tc>
              </a:tr>
              <a:tr h="365760">
                <a:tc vMerge="1">
                  <a:txBody>
                    <a:bodyPr/>
                    <a:lstStyle/>
                    <a:p>
                      <a:pPr algn="l" fontAlgn="b"/>
                      <a:endParaRPr lang="en-US" sz="1600" b="0" i="0" u="none" strike="noStrike">
                        <a:solidFill>
                          <a:srgbClr val="000000"/>
                        </a:solidFill>
                        <a:effectLst/>
                        <a:latin typeface="Calibri" panose="020F0502020204030204" pitchFamily="34" charset="0"/>
                      </a:endParaRPr>
                    </a:p>
                  </a:txBody>
                  <a:tcPr marL="6166" marR="6166" marT="6166" marB="0" anchor="ctr"/>
                </a:tc>
                <a:tc>
                  <a:txBody>
                    <a:bodyPr/>
                    <a:lstStyle/>
                    <a:p>
                      <a:pPr algn="ctr" fontAlgn="b"/>
                      <a:r>
                        <a:rPr lang="en-US" sz="1600" u="none" strike="noStrike" dirty="0">
                          <a:effectLst/>
                        </a:rPr>
                        <a:t>Middle</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accent4">
                        <a:lumMod val="60000"/>
                        <a:lumOff val="40000"/>
                      </a:schemeClr>
                    </a:solidFill>
                  </a:tcPr>
                </a:tc>
                <a:tc>
                  <a:txBody>
                    <a:bodyPr/>
                    <a:lstStyle/>
                    <a:p>
                      <a:pPr algn="ctr" fontAlgn="b"/>
                      <a:r>
                        <a:rPr lang="en-US" sz="1600" u="none" strike="noStrike" dirty="0">
                          <a:effectLst/>
                        </a:rPr>
                        <a:t>58</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60000"/>
                        <a:lumOff val="40000"/>
                      </a:schemeClr>
                    </a:solidFill>
                  </a:tcPr>
                </a:tc>
                <a:tc>
                  <a:txBody>
                    <a:bodyPr/>
                    <a:lstStyle/>
                    <a:p>
                      <a:pPr algn="ctr" fontAlgn="b"/>
                      <a:r>
                        <a:rPr lang="en-US" sz="1600" u="none" strike="noStrike" dirty="0">
                          <a:effectLst/>
                        </a:rPr>
                        <a:t>80</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60000"/>
                        <a:lumOff val="40000"/>
                      </a:schemeClr>
                    </a:solidFill>
                  </a:tcPr>
                </a:tc>
                <a:tc>
                  <a:txBody>
                    <a:bodyPr/>
                    <a:lstStyle/>
                    <a:p>
                      <a:pPr algn="ctr" fontAlgn="b"/>
                      <a:r>
                        <a:rPr lang="en-US" sz="1600" u="none" strike="noStrike" dirty="0">
                          <a:effectLst/>
                        </a:rPr>
                        <a:t>89</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60000"/>
                        <a:lumOff val="40000"/>
                      </a:schemeClr>
                    </a:solidFill>
                  </a:tcPr>
                </a:tc>
                <a:tc>
                  <a:txBody>
                    <a:bodyPr/>
                    <a:lstStyle/>
                    <a:p>
                      <a:pPr algn="ctr" fontAlgn="b"/>
                      <a:r>
                        <a:rPr lang="en-US" sz="1600" u="none" strike="noStrike" dirty="0">
                          <a:effectLst/>
                        </a:rPr>
                        <a:t>99</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60000"/>
                        <a:lumOff val="40000"/>
                      </a:schemeClr>
                    </a:solidFill>
                  </a:tcPr>
                </a:tc>
                <a:tc>
                  <a:txBody>
                    <a:bodyPr/>
                    <a:lstStyle/>
                    <a:p>
                      <a:pPr algn="ctr" fontAlgn="b"/>
                      <a:r>
                        <a:rPr lang="en-US" sz="1600" u="none" strike="noStrike" dirty="0">
                          <a:effectLst/>
                        </a:rPr>
                        <a:t>103</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60000"/>
                        <a:lumOff val="40000"/>
                      </a:schemeClr>
                    </a:solidFill>
                  </a:tcPr>
                </a:tc>
                <a:tc>
                  <a:txBody>
                    <a:bodyPr/>
                    <a:lstStyle/>
                    <a:p>
                      <a:pPr algn="ctr" fontAlgn="b"/>
                      <a:r>
                        <a:rPr lang="en-US" sz="1600" b="0" i="0" u="none" strike="noStrike" dirty="0" smtClean="0">
                          <a:solidFill>
                            <a:srgbClr val="000000"/>
                          </a:solidFill>
                          <a:effectLst/>
                          <a:latin typeface="+mn-lt"/>
                        </a:rPr>
                        <a:t>102</a:t>
                      </a:r>
                      <a:endParaRPr lang="en-US" sz="1600" b="0" i="0" u="none" strike="noStrike" dirty="0">
                        <a:solidFill>
                          <a:srgbClr val="000000"/>
                        </a:solidFill>
                        <a:effectLst/>
                        <a:latin typeface="+mn-lt"/>
                      </a:endParaRPr>
                    </a:p>
                  </a:txBody>
                  <a:tcPr marL="6166" marR="6166" marT="6166" marB="0" anchor="ctr">
                    <a:solidFill>
                      <a:schemeClr val="accent4">
                        <a:lumMod val="60000"/>
                        <a:lumOff val="40000"/>
                      </a:schemeClr>
                    </a:solidFill>
                  </a:tcPr>
                </a:tc>
              </a:tr>
              <a:tr h="365760">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6166" marR="6166" marT="6166" marB="0" anchor="ctr"/>
                </a:tc>
                <a:tc>
                  <a:txBody>
                    <a:bodyPr/>
                    <a:lstStyle/>
                    <a:p>
                      <a:pPr algn="ctr" fontAlgn="b"/>
                      <a:r>
                        <a:rPr lang="en-US" sz="1600" u="none" strike="noStrike" dirty="0">
                          <a:effectLst/>
                        </a:rPr>
                        <a:t>High</a:t>
                      </a:r>
                      <a:endParaRPr lang="en-US" sz="1600" b="1"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83</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92</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114</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127</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u="none" strike="noStrike" dirty="0">
                          <a:effectLst/>
                        </a:rPr>
                        <a:t>142</a:t>
                      </a:r>
                      <a:endParaRPr lang="en-US" sz="1600" b="0" i="0" u="none" strike="noStrike" dirty="0">
                        <a:solidFill>
                          <a:srgbClr val="000000"/>
                        </a:solidFill>
                        <a:effectLst/>
                        <a:latin typeface="Calibri" panose="020F0502020204030204" pitchFamily="34" charset="0"/>
                      </a:endParaRPr>
                    </a:p>
                  </a:txBody>
                  <a:tcPr marL="6166" marR="6166" marT="6166" marB="0" anchor="ctr">
                    <a:solidFill>
                      <a:schemeClr val="accent4">
                        <a:lumMod val="20000"/>
                        <a:lumOff val="80000"/>
                      </a:schemeClr>
                    </a:solidFill>
                  </a:tcPr>
                </a:tc>
                <a:tc>
                  <a:txBody>
                    <a:bodyPr/>
                    <a:lstStyle/>
                    <a:p>
                      <a:pPr algn="ctr" fontAlgn="b"/>
                      <a:r>
                        <a:rPr lang="en-US" sz="1600" b="0" i="0" u="none" strike="noStrike" dirty="0" smtClean="0">
                          <a:solidFill>
                            <a:srgbClr val="000000"/>
                          </a:solidFill>
                          <a:effectLst/>
                          <a:latin typeface="+mn-lt"/>
                        </a:rPr>
                        <a:t>144</a:t>
                      </a:r>
                      <a:endParaRPr lang="en-US" sz="1600" b="0" i="0" u="none" strike="noStrike" dirty="0">
                        <a:solidFill>
                          <a:srgbClr val="000000"/>
                        </a:solidFill>
                        <a:effectLst/>
                        <a:latin typeface="+mn-lt"/>
                      </a:endParaRPr>
                    </a:p>
                  </a:txBody>
                  <a:tcPr marL="6166" marR="6166" marT="6166" marB="0" anchor="ctr">
                    <a:solidFill>
                      <a:schemeClr val="accent4">
                        <a:lumMod val="20000"/>
                        <a:lumOff val="80000"/>
                      </a:schemeClr>
                    </a:solidFill>
                  </a:tcPr>
                </a:tc>
              </a:tr>
            </a:tbl>
          </a:graphicData>
        </a:graphic>
      </p:graphicFrame>
      <p:sp>
        <p:nvSpPr>
          <p:cNvPr id="6" name="&quot;No&quot; Symbol 5"/>
          <p:cNvSpPr/>
          <p:nvPr/>
        </p:nvSpPr>
        <p:spPr>
          <a:xfrm>
            <a:off x="300366" y="3484953"/>
            <a:ext cx="336441" cy="336441"/>
          </a:xfrm>
          <a:prstGeom prst="noSmoking">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Up Arrow 8"/>
          <p:cNvSpPr/>
          <p:nvPr/>
        </p:nvSpPr>
        <p:spPr>
          <a:xfrm>
            <a:off x="337480" y="4602334"/>
            <a:ext cx="262214" cy="312640"/>
          </a:xfrm>
          <a:prstGeom prst="up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920496" y="737616"/>
            <a:ext cx="7290054" cy="1499616"/>
          </a:xfrm>
          <a:prstGeom prst="rect">
            <a:avLst/>
          </a:prstGeom>
        </p:spPr>
        <p:txBody>
          <a:bodyPr vert="horz" lIns="91440" tIns="45720" rIns="91440" bIns="45720" rtlCol="0" anchor="ctr">
            <a:normAutofit/>
          </a:bodyPr>
          <a:lst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a:lstStyle>
          <a:p>
            <a:r>
              <a:rPr lang="en-US" sz="4000" dirty="0" smtClean="0"/>
              <a:t>Neighborhood enrollment history</a:t>
            </a:r>
            <a:endParaRPr lang="en-US" sz="4000" dirty="0"/>
          </a:p>
        </p:txBody>
      </p:sp>
    </p:spTree>
    <p:extLst>
      <p:ext uri="{BB962C8B-B14F-4D97-AF65-F5344CB8AC3E}">
        <p14:creationId xmlns:p14="http://schemas.microsoft.com/office/powerpoint/2010/main" val="1592787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23"/>
          <a:stretch/>
        </p:blipFill>
        <p:spPr bwMode="auto">
          <a:xfrm>
            <a:off x="3982453" y="2084833"/>
            <a:ext cx="5161546" cy="419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83026" y="532962"/>
            <a:ext cx="7589841" cy="1499616"/>
          </a:xfrm>
        </p:spPr>
        <p:txBody>
          <a:bodyPr>
            <a:normAutofit/>
          </a:bodyPr>
          <a:lstStyle/>
          <a:p>
            <a:r>
              <a:rPr lang="en-US" sz="4000" dirty="0" smtClean="0">
                <a:solidFill>
                  <a:srgbClr val="000000"/>
                </a:solidFill>
              </a:rPr>
              <a:t>A   Rt. </a:t>
            </a:r>
            <a:r>
              <a:rPr lang="en-US" sz="4000" dirty="0">
                <a:solidFill>
                  <a:srgbClr val="000000"/>
                </a:solidFill>
              </a:rPr>
              <a:t>20 North of </a:t>
            </a:r>
            <a:r>
              <a:rPr lang="en-US" sz="4000" dirty="0" err="1">
                <a:solidFill>
                  <a:srgbClr val="000000"/>
                </a:solidFill>
              </a:rPr>
              <a:t>Proffit</a:t>
            </a:r>
            <a:r>
              <a:rPr lang="en-US" sz="4000" dirty="0">
                <a:solidFill>
                  <a:srgbClr val="000000"/>
                </a:solidFill>
              </a:rPr>
              <a:t> Rd.</a:t>
            </a:r>
          </a:p>
        </p:txBody>
      </p:sp>
      <p:sp>
        <p:nvSpPr>
          <p:cNvPr id="9" name="TextBox 8"/>
          <p:cNvSpPr txBox="1"/>
          <p:nvPr/>
        </p:nvSpPr>
        <p:spPr>
          <a:xfrm>
            <a:off x="397439" y="2464247"/>
            <a:ext cx="4066277" cy="3139321"/>
          </a:xfrm>
          <a:prstGeom prst="rect">
            <a:avLst/>
          </a:prstGeom>
          <a:noFill/>
        </p:spPr>
        <p:txBody>
          <a:bodyPr wrap="square" rtlCol="0">
            <a:spAutoFit/>
          </a:bodyPr>
          <a:lstStyle/>
          <a:p>
            <a:endParaRPr lang="en-US" dirty="0" smtClean="0">
              <a:solidFill>
                <a:srgbClr val="000000"/>
              </a:solidFill>
            </a:endParaRPr>
          </a:p>
          <a:p>
            <a:r>
              <a:rPr lang="en-US" dirty="0" smtClean="0">
                <a:solidFill>
                  <a:srgbClr val="000000"/>
                </a:solidFill>
              </a:rPr>
              <a:t>Current:</a:t>
            </a:r>
          </a:p>
          <a:p>
            <a:r>
              <a:rPr lang="en-US" dirty="0" smtClean="0">
                <a:solidFill>
                  <a:srgbClr val="000000"/>
                </a:solidFill>
              </a:rPr>
              <a:t>  Sutherland: 47 students</a:t>
            </a:r>
          </a:p>
          <a:p>
            <a:r>
              <a:rPr lang="en-US" dirty="0">
                <a:solidFill>
                  <a:srgbClr val="000000"/>
                </a:solidFill>
              </a:rPr>
              <a:t> </a:t>
            </a:r>
            <a:r>
              <a:rPr lang="en-US" dirty="0" smtClean="0">
                <a:solidFill>
                  <a:srgbClr val="000000"/>
                </a:solidFill>
              </a:rPr>
              <a:t> Albemarle: 70 students</a:t>
            </a:r>
          </a:p>
          <a:p>
            <a:endParaRPr lang="en-US" dirty="0">
              <a:solidFill>
                <a:srgbClr val="000000"/>
              </a:solidFill>
            </a:endParaRPr>
          </a:p>
          <a:p>
            <a:r>
              <a:rPr lang="en-US" dirty="0" smtClean="0">
                <a:solidFill>
                  <a:srgbClr val="000000"/>
                </a:solidFill>
              </a:rPr>
              <a:t>Proposed: Burley/Monticello</a:t>
            </a:r>
          </a:p>
          <a:p>
            <a:endParaRPr lang="en-US" dirty="0">
              <a:solidFill>
                <a:srgbClr val="000000"/>
              </a:solidFill>
            </a:endParaRPr>
          </a:p>
          <a:p>
            <a:r>
              <a:rPr lang="en-US" dirty="0" smtClean="0">
                <a:solidFill>
                  <a:srgbClr val="000000"/>
                </a:solidFill>
              </a:rPr>
              <a:t>Eliminates split feeder pattern at </a:t>
            </a:r>
          </a:p>
          <a:p>
            <a:r>
              <a:rPr lang="en-US" dirty="0" smtClean="0">
                <a:solidFill>
                  <a:srgbClr val="000000"/>
                </a:solidFill>
              </a:rPr>
              <a:t>Stony Point ES:</a:t>
            </a:r>
          </a:p>
          <a:p>
            <a:r>
              <a:rPr lang="en-US" dirty="0">
                <a:solidFill>
                  <a:srgbClr val="000000"/>
                </a:solidFill>
              </a:rPr>
              <a:t> </a:t>
            </a:r>
            <a:r>
              <a:rPr lang="en-US" dirty="0" smtClean="0">
                <a:solidFill>
                  <a:srgbClr val="000000"/>
                </a:solidFill>
              </a:rPr>
              <a:t>   Currently: 67% Burley</a:t>
            </a:r>
          </a:p>
          <a:p>
            <a:r>
              <a:rPr lang="en-US" dirty="0">
                <a:solidFill>
                  <a:srgbClr val="000000"/>
                </a:solidFill>
              </a:rPr>
              <a:t> </a:t>
            </a:r>
            <a:r>
              <a:rPr lang="en-US" dirty="0" smtClean="0">
                <a:solidFill>
                  <a:srgbClr val="000000"/>
                </a:solidFill>
              </a:rPr>
              <a:t>                  33% Sutherland</a:t>
            </a:r>
          </a:p>
        </p:txBody>
      </p:sp>
    </p:spTree>
    <p:extLst>
      <p:ext uri="{BB962C8B-B14F-4D97-AF65-F5344CB8AC3E}">
        <p14:creationId xmlns:p14="http://schemas.microsoft.com/office/powerpoint/2010/main" val="7777005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948" y="2084833"/>
            <a:ext cx="5236051" cy="419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1390128752"/>
              </p:ext>
            </p:extLst>
          </p:nvPr>
        </p:nvGraphicFramePr>
        <p:xfrm>
          <a:off x="455574" y="2161724"/>
          <a:ext cx="3070692" cy="1764030"/>
        </p:xfrm>
        <a:graphic>
          <a:graphicData uri="http://schemas.openxmlformats.org/drawingml/2006/table">
            <a:tbl>
              <a:tblPr firstRow="1" lastRow="1" bandRow="1">
                <a:tableStyleId>{073A0DAA-6AF3-43AB-8588-CEC1D06C72B9}</a:tableStyleId>
              </a:tblPr>
              <a:tblGrid>
                <a:gridCol w="1023564"/>
                <a:gridCol w="1023564"/>
                <a:gridCol w="1023564"/>
              </a:tblGrid>
              <a:tr h="190500">
                <a:tc gridSpan="3">
                  <a:txBody>
                    <a:bodyPr/>
                    <a:lstStyle/>
                    <a:p>
                      <a:pPr algn="ctr" fontAlgn="ctr"/>
                      <a:r>
                        <a:rPr lang="en-US" sz="1600" u="none" strike="noStrike" dirty="0" smtClean="0">
                          <a:effectLst/>
                        </a:rPr>
                        <a:t>Distance from back of</a:t>
                      </a:r>
                      <a:r>
                        <a:rPr lang="en-US" sz="1600" u="none" strike="noStrike" baseline="0" dirty="0" smtClean="0">
                          <a:effectLst/>
                        </a:rPr>
                        <a:t> Vineyard Rd </a:t>
                      </a:r>
                      <a:r>
                        <a:rPr lang="en-US" sz="1600" u="none" strike="noStrike" dirty="0" smtClean="0">
                          <a:effectLst/>
                        </a:rPr>
                        <a:t>to</a:t>
                      </a:r>
                      <a:r>
                        <a:rPr lang="en-US" sz="1600" u="none" strike="noStrike" baseline="0" dirty="0" smtClean="0">
                          <a:effectLst/>
                        </a:rPr>
                        <a:t> schools (miles)</a:t>
                      </a:r>
                      <a:endParaRPr lang="en-US" sz="16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l" fontAlgn="ctr"/>
                      <a:endParaRPr lang="en-US" sz="16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r>
              <a:tr h="190500">
                <a:tc rowSpan="2">
                  <a:txBody>
                    <a:bodyPr/>
                    <a:lstStyle/>
                    <a:p>
                      <a:pPr algn="ctr" fontAlgn="b"/>
                      <a:r>
                        <a:rPr lang="en-US" sz="1600" u="none" strike="noStrike" dirty="0" smtClean="0">
                          <a:effectLst/>
                        </a:rPr>
                        <a:t>Before</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Sutherland</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AHS</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17.13</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20.72</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rowSpan="2">
                  <a:txBody>
                    <a:bodyPr/>
                    <a:lstStyle/>
                    <a:p>
                      <a:pPr algn="ctr" fontAlgn="b"/>
                      <a:r>
                        <a:rPr lang="en-US" sz="1600" u="none" strike="noStrike" dirty="0" smtClean="0">
                          <a:effectLst/>
                        </a:rPr>
                        <a:t>After</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Burley</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MHS</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19.61</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21.41</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ctr" fontAlgn="b"/>
                      <a:r>
                        <a:rPr lang="en-US" sz="1600" b="1" i="0" u="none" strike="noStrike" dirty="0" smtClean="0">
                          <a:solidFill>
                            <a:schemeClr val="bg1"/>
                          </a:solidFill>
                          <a:effectLst/>
                          <a:latin typeface="+mn-lt"/>
                        </a:rPr>
                        <a:t>Difference</a:t>
                      </a:r>
                      <a:endParaRPr lang="en-US" sz="1600" b="1" i="0" u="none" strike="noStrike" dirty="0">
                        <a:solidFill>
                          <a:schemeClr val="bg1"/>
                        </a:solidFill>
                        <a:effectLst/>
                        <a:latin typeface="+mn-lt"/>
                      </a:endParaRPr>
                    </a:p>
                  </a:txBody>
                  <a:tcPr marL="9525" marR="9525" marT="9525" marB="0" anchor="ctr"/>
                </a:tc>
                <a:tc>
                  <a:txBody>
                    <a:bodyPr/>
                    <a:lstStyle/>
                    <a:p>
                      <a:pPr algn="ctr" fontAlgn="b"/>
                      <a:r>
                        <a:rPr lang="en-US" sz="1600" b="1" i="0" u="none" strike="noStrike" dirty="0" smtClean="0">
                          <a:solidFill>
                            <a:schemeClr val="bg1"/>
                          </a:solidFill>
                          <a:effectLst/>
                          <a:latin typeface="+mn-lt"/>
                        </a:rPr>
                        <a:t>+2.48</a:t>
                      </a:r>
                      <a:endParaRPr lang="en-US" sz="1600" b="1" i="0" u="none" strike="noStrike" dirty="0">
                        <a:solidFill>
                          <a:schemeClr val="bg1"/>
                        </a:solidFill>
                        <a:effectLst/>
                        <a:latin typeface="+mn-lt"/>
                      </a:endParaRPr>
                    </a:p>
                  </a:txBody>
                  <a:tcPr marL="9525" marR="9525" marT="9525" marB="0" anchor="b"/>
                </a:tc>
                <a:tc>
                  <a:txBody>
                    <a:bodyPr/>
                    <a:lstStyle/>
                    <a:p>
                      <a:pPr algn="ctr" fontAlgn="b"/>
                      <a:r>
                        <a:rPr lang="en-US" sz="1600" b="1" i="0" u="none" strike="noStrike" dirty="0" smtClean="0">
                          <a:solidFill>
                            <a:schemeClr val="bg1"/>
                          </a:solidFill>
                          <a:effectLst/>
                          <a:latin typeface="+mn-lt"/>
                        </a:rPr>
                        <a:t>+0.69</a:t>
                      </a:r>
                      <a:endParaRPr lang="en-US" sz="1600" b="1" i="0" u="none" strike="noStrike" dirty="0">
                        <a:solidFill>
                          <a:schemeClr val="bg1"/>
                        </a:solidFill>
                        <a:effectLst/>
                        <a:latin typeface="+mn-lt"/>
                      </a:endParaRPr>
                    </a:p>
                  </a:txBody>
                  <a:tcPr marL="9525" marR="9525" marT="9525" marB="0" anchor="b"/>
                </a:tc>
              </a:tr>
            </a:tbl>
          </a:graphicData>
        </a:graphic>
      </p:graphicFrame>
      <p:sp>
        <p:nvSpPr>
          <p:cNvPr id="6" name="5-Point Star 5"/>
          <p:cNvSpPr/>
          <p:nvPr/>
        </p:nvSpPr>
        <p:spPr>
          <a:xfrm>
            <a:off x="7727092" y="3443416"/>
            <a:ext cx="214184" cy="214184"/>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p:cNvGraphicFramePr>
            <a:graphicFrameLocks noGrp="1"/>
          </p:cNvGraphicFramePr>
          <p:nvPr>
            <p:extLst>
              <p:ext uri="{D42A27DB-BD31-4B8C-83A1-F6EECF244321}">
                <p14:modId xmlns:p14="http://schemas.microsoft.com/office/powerpoint/2010/main" val="983292291"/>
              </p:ext>
            </p:extLst>
          </p:nvPr>
        </p:nvGraphicFramePr>
        <p:xfrm>
          <a:off x="455574" y="4342986"/>
          <a:ext cx="3070692" cy="1764030"/>
        </p:xfrm>
        <a:graphic>
          <a:graphicData uri="http://schemas.openxmlformats.org/drawingml/2006/table">
            <a:tbl>
              <a:tblPr firstRow="1" lastRow="1" bandRow="1">
                <a:tableStyleId>{073A0DAA-6AF3-43AB-8588-CEC1D06C72B9}</a:tableStyleId>
              </a:tblPr>
              <a:tblGrid>
                <a:gridCol w="1023564"/>
                <a:gridCol w="1023564"/>
                <a:gridCol w="1023564"/>
              </a:tblGrid>
              <a:tr h="190500">
                <a:tc gridSpan="3">
                  <a:txBody>
                    <a:bodyPr/>
                    <a:lstStyle/>
                    <a:p>
                      <a:pPr algn="ctr" fontAlgn="ctr"/>
                      <a:r>
                        <a:rPr lang="en-US" sz="1600" u="none" strike="noStrike" dirty="0" smtClean="0">
                          <a:effectLst/>
                        </a:rPr>
                        <a:t>Distance from back of</a:t>
                      </a:r>
                      <a:r>
                        <a:rPr lang="en-US" sz="1600" u="none" strike="noStrike" baseline="0" dirty="0" smtClean="0">
                          <a:effectLst/>
                        </a:rPr>
                        <a:t> Vineyard Rd </a:t>
                      </a:r>
                      <a:r>
                        <a:rPr lang="en-US" sz="1600" u="none" strike="noStrike" dirty="0" smtClean="0">
                          <a:effectLst/>
                        </a:rPr>
                        <a:t>to</a:t>
                      </a:r>
                      <a:r>
                        <a:rPr lang="en-US" sz="1600" u="none" strike="noStrike" baseline="0" dirty="0" smtClean="0">
                          <a:effectLst/>
                        </a:rPr>
                        <a:t> schools (minutes)</a:t>
                      </a:r>
                      <a:endParaRPr lang="en-US" sz="16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l" fontAlgn="ctr"/>
                      <a:endParaRPr lang="en-US" sz="16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r>
              <a:tr h="190500">
                <a:tc rowSpan="2">
                  <a:txBody>
                    <a:bodyPr/>
                    <a:lstStyle/>
                    <a:p>
                      <a:pPr algn="ctr" fontAlgn="b"/>
                      <a:r>
                        <a:rPr lang="en-US" sz="1600" u="none" strike="noStrike" dirty="0" smtClean="0">
                          <a:effectLst/>
                        </a:rPr>
                        <a:t>Before</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latin typeface="+mn-lt"/>
                        </a:rPr>
                        <a:t>Sutherland</a:t>
                      </a:r>
                      <a:endParaRPr lang="en-US" sz="1600" b="0" i="0" u="none" strike="noStrike" dirty="0">
                        <a:solidFill>
                          <a:srgbClr val="000000"/>
                        </a:solidFill>
                        <a:effectLst/>
                        <a:latin typeface="+mn-lt"/>
                      </a:endParaRPr>
                    </a:p>
                  </a:txBody>
                  <a:tcPr marL="9525" marR="9525" marT="9525" marB="0" anchor="b"/>
                </a:tc>
                <a:tc>
                  <a:txBody>
                    <a:bodyPr/>
                    <a:lstStyle/>
                    <a:p>
                      <a:pPr algn="ctr" fontAlgn="b"/>
                      <a:r>
                        <a:rPr lang="en-US" sz="1600" u="none" strike="noStrike" dirty="0" smtClean="0">
                          <a:effectLst/>
                          <a:latin typeface="+mn-lt"/>
                        </a:rPr>
                        <a:t>AHS</a:t>
                      </a:r>
                      <a:endParaRPr lang="en-US" sz="1600" b="0" i="0" u="none" strike="noStrike" dirty="0">
                        <a:solidFill>
                          <a:srgbClr val="000000"/>
                        </a:solidFill>
                        <a:effectLst/>
                        <a:latin typeface="+mn-lt"/>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latin typeface="+mn-lt"/>
                        </a:rPr>
                        <a:t>43:16</a:t>
                      </a:r>
                      <a:endParaRPr lang="en-US" sz="1600" b="0" i="0" u="none" strike="noStrike" dirty="0">
                        <a:solidFill>
                          <a:srgbClr val="000000"/>
                        </a:solidFill>
                        <a:effectLst/>
                        <a:latin typeface="+mn-lt"/>
                      </a:endParaRPr>
                    </a:p>
                  </a:txBody>
                  <a:tcPr marL="9525" marR="9525" marT="9525" marB="0" anchor="b"/>
                </a:tc>
                <a:tc>
                  <a:txBody>
                    <a:bodyPr/>
                    <a:lstStyle/>
                    <a:p>
                      <a:pPr algn="ctr" fontAlgn="b"/>
                      <a:r>
                        <a:rPr lang="en-US" sz="1600" b="0" i="0" u="none" strike="noStrike" dirty="0" smtClean="0">
                          <a:solidFill>
                            <a:srgbClr val="000000"/>
                          </a:solidFill>
                          <a:effectLst/>
                          <a:latin typeface="+mn-lt"/>
                        </a:rPr>
                        <a:t>43:45</a:t>
                      </a:r>
                      <a:endParaRPr lang="en-US" sz="1600" b="0" i="0" u="none" strike="noStrike" dirty="0">
                        <a:solidFill>
                          <a:srgbClr val="000000"/>
                        </a:solidFill>
                        <a:effectLst/>
                        <a:latin typeface="+mn-lt"/>
                      </a:endParaRPr>
                    </a:p>
                  </a:txBody>
                  <a:tcPr marL="9525" marR="9525" marT="9525" marB="0" anchor="b"/>
                </a:tc>
              </a:tr>
              <a:tr h="190500">
                <a:tc rowSpan="2">
                  <a:txBody>
                    <a:bodyPr/>
                    <a:lstStyle/>
                    <a:p>
                      <a:pPr algn="ctr" fontAlgn="b"/>
                      <a:r>
                        <a:rPr lang="en-US" sz="1600" u="none" strike="noStrike" dirty="0" smtClean="0">
                          <a:effectLst/>
                        </a:rPr>
                        <a:t>After</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latin typeface="+mn-lt"/>
                        </a:rPr>
                        <a:t>Burley</a:t>
                      </a:r>
                      <a:endParaRPr lang="en-US" sz="1600" b="0" i="0" u="none" strike="noStrike" dirty="0">
                        <a:solidFill>
                          <a:srgbClr val="000000"/>
                        </a:solidFill>
                        <a:effectLst/>
                        <a:latin typeface="+mn-lt"/>
                      </a:endParaRPr>
                    </a:p>
                  </a:txBody>
                  <a:tcPr marL="9525" marR="9525" marT="9525" marB="0" anchor="b"/>
                </a:tc>
                <a:tc>
                  <a:txBody>
                    <a:bodyPr/>
                    <a:lstStyle/>
                    <a:p>
                      <a:pPr algn="ctr" fontAlgn="b"/>
                      <a:r>
                        <a:rPr lang="en-US" sz="1600" u="none" strike="noStrike" dirty="0" smtClean="0">
                          <a:effectLst/>
                          <a:latin typeface="+mn-lt"/>
                        </a:rPr>
                        <a:t>MHS</a:t>
                      </a:r>
                      <a:endParaRPr lang="en-US" sz="1600" b="0" i="0" u="none" strike="noStrike" dirty="0">
                        <a:solidFill>
                          <a:srgbClr val="000000"/>
                        </a:solidFill>
                        <a:effectLst/>
                        <a:latin typeface="+mn-lt"/>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latin typeface="+mn-lt"/>
                        </a:rPr>
                        <a:t>42:51</a:t>
                      </a:r>
                      <a:endParaRPr lang="en-US" sz="1600" b="0" i="0" u="none" strike="noStrike" dirty="0">
                        <a:solidFill>
                          <a:srgbClr val="000000"/>
                        </a:solidFill>
                        <a:effectLst/>
                        <a:latin typeface="+mn-lt"/>
                      </a:endParaRPr>
                    </a:p>
                  </a:txBody>
                  <a:tcPr marL="9525" marR="9525" marT="9525" marB="0" anchor="b"/>
                </a:tc>
                <a:tc>
                  <a:txBody>
                    <a:bodyPr/>
                    <a:lstStyle/>
                    <a:p>
                      <a:pPr algn="ctr" fontAlgn="b"/>
                      <a:r>
                        <a:rPr lang="en-US" sz="1600" b="0" i="0" u="none" strike="noStrike" dirty="0" smtClean="0">
                          <a:solidFill>
                            <a:srgbClr val="000000"/>
                          </a:solidFill>
                          <a:effectLst/>
                          <a:latin typeface="+mn-lt"/>
                        </a:rPr>
                        <a:t>45:47</a:t>
                      </a:r>
                      <a:endParaRPr lang="en-US" sz="1600" b="0" i="0" u="none" strike="noStrike" dirty="0">
                        <a:solidFill>
                          <a:srgbClr val="000000"/>
                        </a:solidFill>
                        <a:effectLst/>
                        <a:latin typeface="+mn-lt"/>
                      </a:endParaRPr>
                    </a:p>
                  </a:txBody>
                  <a:tcPr marL="9525" marR="9525" marT="9525" marB="0" anchor="b"/>
                </a:tc>
              </a:tr>
              <a:tr h="190500">
                <a:tc>
                  <a:txBody>
                    <a:bodyPr/>
                    <a:lstStyle/>
                    <a:p>
                      <a:pPr algn="ctr" fontAlgn="b"/>
                      <a:r>
                        <a:rPr lang="en-US" sz="1600" b="1" i="0" u="none" strike="noStrike" dirty="0" smtClean="0">
                          <a:solidFill>
                            <a:schemeClr val="bg1"/>
                          </a:solidFill>
                          <a:effectLst/>
                          <a:latin typeface="Calibri" panose="020F0502020204030204" pitchFamily="34" charset="0"/>
                        </a:rPr>
                        <a:t>Difference</a:t>
                      </a:r>
                      <a:endParaRPr lang="en-US" sz="16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b"/>
                      <a:r>
                        <a:rPr lang="en-US" sz="1600" b="1" i="0" u="none" strike="noStrike" dirty="0" smtClean="0">
                          <a:solidFill>
                            <a:schemeClr val="bg1"/>
                          </a:solidFill>
                          <a:effectLst/>
                          <a:latin typeface="+mn-lt"/>
                        </a:rPr>
                        <a:t>- 0:25</a:t>
                      </a:r>
                      <a:endParaRPr lang="en-US" sz="1600" b="1" i="0" u="none" strike="noStrike" dirty="0">
                        <a:solidFill>
                          <a:schemeClr val="bg1"/>
                        </a:solidFill>
                        <a:effectLst/>
                        <a:latin typeface="+mn-lt"/>
                      </a:endParaRPr>
                    </a:p>
                  </a:txBody>
                  <a:tcPr marL="9525" marR="9525" marT="9525" marB="0" anchor="b"/>
                </a:tc>
                <a:tc>
                  <a:txBody>
                    <a:bodyPr/>
                    <a:lstStyle/>
                    <a:p>
                      <a:pPr algn="ctr" fontAlgn="b"/>
                      <a:r>
                        <a:rPr lang="en-US" sz="1600" b="1" i="0" u="none" strike="noStrike" dirty="0" smtClean="0">
                          <a:solidFill>
                            <a:schemeClr val="bg1"/>
                          </a:solidFill>
                          <a:effectLst/>
                          <a:latin typeface="+mn-lt"/>
                        </a:rPr>
                        <a:t>+2:02</a:t>
                      </a:r>
                      <a:endParaRPr lang="en-US" sz="1600" b="1" i="0" u="none" strike="noStrike" dirty="0">
                        <a:solidFill>
                          <a:schemeClr val="bg1"/>
                        </a:solidFill>
                        <a:effectLst/>
                        <a:latin typeface="+mn-lt"/>
                      </a:endParaRPr>
                    </a:p>
                  </a:txBody>
                  <a:tcPr marL="9525" marR="9525" marT="9525" marB="0" anchor="b"/>
                </a:tc>
              </a:tr>
            </a:tbl>
          </a:graphicData>
        </a:graphic>
      </p:graphicFrame>
      <p:sp>
        <p:nvSpPr>
          <p:cNvPr id="11" name="Title 1"/>
          <p:cNvSpPr>
            <a:spLocks noGrp="1"/>
          </p:cNvSpPr>
          <p:nvPr>
            <p:ph type="title"/>
          </p:nvPr>
        </p:nvSpPr>
        <p:spPr>
          <a:xfrm>
            <a:off x="83026" y="532962"/>
            <a:ext cx="7589841" cy="1499616"/>
          </a:xfrm>
        </p:spPr>
        <p:txBody>
          <a:bodyPr>
            <a:normAutofit/>
          </a:bodyPr>
          <a:lstStyle/>
          <a:p>
            <a:r>
              <a:rPr lang="en-US" sz="4000" dirty="0" smtClean="0">
                <a:solidFill>
                  <a:srgbClr val="000000"/>
                </a:solidFill>
              </a:rPr>
              <a:t>A   Rt. </a:t>
            </a:r>
            <a:r>
              <a:rPr lang="en-US" sz="4000" dirty="0">
                <a:solidFill>
                  <a:srgbClr val="000000"/>
                </a:solidFill>
              </a:rPr>
              <a:t>20 North of </a:t>
            </a:r>
            <a:r>
              <a:rPr lang="en-US" sz="4000" dirty="0" err="1">
                <a:solidFill>
                  <a:srgbClr val="000000"/>
                </a:solidFill>
              </a:rPr>
              <a:t>Proffit</a:t>
            </a:r>
            <a:r>
              <a:rPr lang="en-US" sz="4000" dirty="0">
                <a:solidFill>
                  <a:srgbClr val="000000"/>
                </a:solidFill>
              </a:rPr>
              <a:t> Rd.</a:t>
            </a:r>
          </a:p>
        </p:txBody>
      </p:sp>
    </p:spTree>
    <p:extLst>
      <p:ext uri="{BB962C8B-B14F-4D97-AF65-F5344CB8AC3E}">
        <p14:creationId xmlns:p14="http://schemas.microsoft.com/office/powerpoint/2010/main" val="17060608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948" y="2084833"/>
            <a:ext cx="5236051" cy="419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1359" y="3139004"/>
            <a:ext cx="3243942" cy="3293209"/>
          </a:xfrm>
          <a:prstGeom prst="rect">
            <a:avLst/>
          </a:prstGeom>
          <a:noFill/>
        </p:spPr>
        <p:txBody>
          <a:bodyPr wrap="square" rtlCol="0">
            <a:spAutoFit/>
          </a:bodyPr>
          <a:lstStyle/>
          <a:p>
            <a:r>
              <a:rPr lang="en-US" sz="1600" b="1" u="sng" dirty="0" smtClean="0">
                <a:solidFill>
                  <a:srgbClr val="000000"/>
                </a:solidFill>
              </a:rPr>
              <a:t>20N @ </a:t>
            </a:r>
            <a:r>
              <a:rPr lang="en-US" sz="1600" b="1" u="sng" dirty="0" err="1" smtClean="0">
                <a:solidFill>
                  <a:srgbClr val="000000"/>
                </a:solidFill>
              </a:rPr>
              <a:t>Proffit</a:t>
            </a:r>
            <a:r>
              <a:rPr lang="en-US" sz="1600" b="1" u="sng" dirty="0" smtClean="0">
                <a:solidFill>
                  <a:srgbClr val="000000"/>
                </a:solidFill>
              </a:rPr>
              <a:t> Intersection</a:t>
            </a:r>
          </a:p>
          <a:p>
            <a:endParaRPr lang="en-US" sz="1600" dirty="0" smtClean="0">
              <a:solidFill>
                <a:srgbClr val="000000"/>
              </a:solidFill>
            </a:endParaRPr>
          </a:p>
          <a:p>
            <a:r>
              <a:rPr lang="en-US" sz="1600" dirty="0" smtClean="0">
                <a:solidFill>
                  <a:srgbClr val="000000"/>
                </a:solidFill>
              </a:rPr>
              <a:t>Car#1Route: </a:t>
            </a:r>
            <a:r>
              <a:rPr lang="en-US" sz="1600" dirty="0" err="1">
                <a:solidFill>
                  <a:srgbClr val="000000"/>
                </a:solidFill>
              </a:rPr>
              <a:t>Proffit</a:t>
            </a:r>
            <a:r>
              <a:rPr lang="en-US" sz="1600" dirty="0">
                <a:solidFill>
                  <a:srgbClr val="000000"/>
                </a:solidFill>
              </a:rPr>
              <a:t> Rd to Polo Grounds Rd to Rio Mills Rd. to Seminole Trail to Rio Rd to Hydraulic Rd to Lambs </a:t>
            </a:r>
            <a:r>
              <a:rPr lang="en-US" sz="1600" dirty="0" smtClean="0">
                <a:solidFill>
                  <a:srgbClr val="000000"/>
                </a:solidFill>
              </a:rPr>
              <a:t>Ln</a:t>
            </a:r>
          </a:p>
          <a:p>
            <a:endParaRPr lang="en-US" sz="1600" b="1" dirty="0">
              <a:solidFill>
                <a:srgbClr val="000000"/>
              </a:solidFill>
            </a:endParaRPr>
          </a:p>
          <a:p>
            <a:r>
              <a:rPr lang="en-US" sz="1600" dirty="0">
                <a:solidFill>
                  <a:srgbClr val="000000"/>
                </a:solidFill>
              </a:rPr>
              <a:t>Car#2 </a:t>
            </a:r>
            <a:r>
              <a:rPr lang="en-US" sz="1600" dirty="0" smtClean="0">
                <a:solidFill>
                  <a:srgbClr val="000000"/>
                </a:solidFill>
              </a:rPr>
              <a:t>Route</a:t>
            </a:r>
            <a:r>
              <a:rPr lang="en-US" sz="1600" dirty="0">
                <a:solidFill>
                  <a:srgbClr val="000000"/>
                </a:solidFill>
              </a:rPr>
              <a:t>: </a:t>
            </a:r>
            <a:r>
              <a:rPr lang="en-US" sz="1600" dirty="0" smtClean="0">
                <a:solidFill>
                  <a:srgbClr val="000000"/>
                </a:solidFill>
              </a:rPr>
              <a:t>Stony Point Rd to Richmond Rd to I-64W to Monticello Avenue to Scottsville Road to Mill Creek Drive</a:t>
            </a:r>
            <a:endParaRPr lang="en-US" sz="1600" dirty="0">
              <a:solidFill>
                <a:srgbClr val="000000"/>
              </a:solidFill>
            </a:endParaRPr>
          </a:p>
          <a:p>
            <a:endParaRPr lang="en-US" sz="1600" b="1" dirty="0">
              <a:solidFill>
                <a:srgbClr val="000000"/>
              </a:solidFill>
            </a:endParaRPr>
          </a:p>
          <a:p>
            <a:endParaRPr lang="en-US" sz="1600" dirty="0">
              <a:solidFill>
                <a:srgbClr val="000000"/>
              </a:solidFill>
            </a:endParaRPr>
          </a:p>
        </p:txBody>
      </p:sp>
      <p:sp>
        <p:nvSpPr>
          <p:cNvPr id="10" name="Rectangle 9"/>
          <p:cNvSpPr/>
          <p:nvPr/>
        </p:nvSpPr>
        <p:spPr>
          <a:xfrm>
            <a:off x="663397" y="2385736"/>
            <a:ext cx="3041904" cy="400110"/>
          </a:xfrm>
          <a:prstGeom prst="rect">
            <a:avLst/>
          </a:prstGeom>
        </p:spPr>
        <p:txBody>
          <a:bodyPr wrap="square">
            <a:spAutoFit/>
          </a:bodyPr>
          <a:lstStyle/>
          <a:p>
            <a:pPr defTabSz="914377" fontAlgn="ctr">
              <a:defRPr/>
            </a:pPr>
            <a:r>
              <a:rPr lang="en-US" sz="2000" dirty="0" smtClean="0">
                <a:solidFill>
                  <a:srgbClr val="000000"/>
                </a:solidFill>
              </a:rPr>
              <a:t>TRAVEL TIME EXERCISES</a:t>
            </a:r>
            <a:endParaRPr lang="en-US" sz="2000" dirty="0">
              <a:solidFill>
                <a:srgbClr val="000000"/>
              </a:solidFill>
              <a:latin typeface="Arial" panose="020B0604020202020204" pitchFamily="34" charset="0"/>
            </a:endParaRPr>
          </a:p>
        </p:txBody>
      </p:sp>
      <p:sp>
        <p:nvSpPr>
          <p:cNvPr id="15" name="5-Point Star 14"/>
          <p:cNvSpPr/>
          <p:nvPr/>
        </p:nvSpPr>
        <p:spPr>
          <a:xfrm>
            <a:off x="4706802" y="5338719"/>
            <a:ext cx="191754" cy="191754"/>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p:cNvSpPr>
            <a:spLocks noGrp="1"/>
          </p:cNvSpPr>
          <p:nvPr>
            <p:ph type="title"/>
          </p:nvPr>
        </p:nvSpPr>
        <p:spPr>
          <a:xfrm>
            <a:off x="83026" y="532962"/>
            <a:ext cx="7589841" cy="1499616"/>
          </a:xfrm>
        </p:spPr>
        <p:txBody>
          <a:bodyPr>
            <a:normAutofit/>
          </a:bodyPr>
          <a:lstStyle/>
          <a:p>
            <a:r>
              <a:rPr lang="en-US" sz="4000" dirty="0" smtClean="0">
                <a:solidFill>
                  <a:srgbClr val="000000"/>
                </a:solidFill>
              </a:rPr>
              <a:t>A   Rt. </a:t>
            </a:r>
            <a:r>
              <a:rPr lang="en-US" sz="4000" dirty="0">
                <a:solidFill>
                  <a:srgbClr val="000000"/>
                </a:solidFill>
              </a:rPr>
              <a:t>20 North of </a:t>
            </a:r>
            <a:r>
              <a:rPr lang="en-US" sz="4000" dirty="0" err="1">
                <a:solidFill>
                  <a:srgbClr val="000000"/>
                </a:solidFill>
              </a:rPr>
              <a:t>Proffit</a:t>
            </a:r>
            <a:r>
              <a:rPr lang="en-US" sz="4000" dirty="0">
                <a:solidFill>
                  <a:srgbClr val="000000"/>
                </a:solidFill>
              </a:rPr>
              <a:t> Rd.</a:t>
            </a:r>
          </a:p>
        </p:txBody>
      </p:sp>
    </p:spTree>
    <p:extLst>
      <p:ext uri="{BB962C8B-B14F-4D97-AF65-F5344CB8AC3E}">
        <p14:creationId xmlns:p14="http://schemas.microsoft.com/office/powerpoint/2010/main" val="823760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26225" y="3401605"/>
            <a:ext cx="3243942" cy="2800767"/>
          </a:xfrm>
          <a:prstGeom prst="rect">
            <a:avLst/>
          </a:prstGeom>
          <a:noFill/>
        </p:spPr>
        <p:txBody>
          <a:bodyPr wrap="square" rtlCol="0">
            <a:spAutoFit/>
          </a:bodyPr>
          <a:lstStyle/>
          <a:p>
            <a:r>
              <a:rPr lang="en-US" sz="1600" dirty="0" smtClean="0">
                <a:solidFill>
                  <a:srgbClr val="000000"/>
                </a:solidFill>
              </a:rPr>
              <a:t>20N @ </a:t>
            </a:r>
            <a:r>
              <a:rPr lang="en-US" sz="1600" dirty="0" err="1" smtClean="0">
                <a:solidFill>
                  <a:srgbClr val="000000"/>
                </a:solidFill>
              </a:rPr>
              <a:t>Proffit</a:t>
            </a:r>
            <a:endParaRPr lang="en-US" sz="1600" dirty="0" smtClean="0">
              <a:solidFill>
                <a:srgbClr val="000000"/>
              </a:solidFill>
            </a:endParaRPr>
          </a:p>
          <a:p>
            <a:r>
              <a:rPr lang="en-US" sz="1600" dirty="0" smtClean="0">
                <a:solidFill>
                  <a:srgbClr val="000000"/>
                </a:solidFill>
              </a:rPr>
              <a:t>Car#1 left @ 8:24 and arrived at AHS @ 8:44</a:t>
            </a:r>
          </a:p>
          <a:p>
            <a:r>
              <a:rPr lang="en-US" sz="1600" b="1" dirty="0" smtClean="0">
                <a:solidFill>
                  <a:srgbClr val="FF0000"/>
                </a:solidFill>
              </a:rPr>
              <a:t>Travel </a:t>
            </a:r>
            <a:r>
              <a:rPr lang="en-US" sz="1600" b="1" dirty="0">
                <a:solidFill>
                  <a:srgbClr val="FF0000"/>
                </a:solidFill>
              </a:rPr>
              <a:t>Time: </a:t>
            </a:r>
            <a:r>
              <a:rPr lang="en-US" sz="1600" b="1" dirty="0" smtClean="0">
                <a:solidFill>
                  <a:srgbClr val="FF0000"/>
                </a:solidFill>
              </a:rPr>
              <a:t>20 minutes</a:t>
            </a:r>
            <a:endParaRPr lang="en-US" sz="1600" b="1" dirty="0">
              <a:solidFill>
                <a:srgbClr val="FF0000"/>
              </a:solidFill>
            </a:endParaRPr>
          </a:p>
          <a:p>
            <a:endParaRPr lang="en-US" sz="1600" b="1" dirty="0" smtClean="0">
              <a:solidFill>
                <a:srgbClr val="000000"/>
              </a:solidFill>
            </a:endParaRPr>
          </a:p>
          <a:p>
            <a:endParaRPr lang="en-US" sz="1600" b="1" dirty="0">
              <a:solidFill>
                <a:srgbClr val="000000"/>
              </a:solidFill>
            </a:endParaRPr>
          </a:p>
          <a:p>
            <a:r>
              <a:rPr lang="en-US" sz="1600" dirty="0">
                <a:solidFill>
                  <a:srgbClr val="000000"/>
                </a:solidFill>
              </a:rPr>
              <a:t>Car#2 left @ </a:t>
            </a:r>
            <a:r>
              <a:rPr lang="en-US" sz="1600" dirty="0" smtClean="0">
                <a:solidFill>
                  <a:srgbClr val="000000"/>
                </a:solidFill>
              </a:rPr>
              <a:t>8:26 </a:t>
            </a:r>
            <a:r>
              <a:rPr lang="en-US" sz="1600" dirty="0">
                <a:solidFill>
                  <a:srgbClr val="000000"/>
                </a:solidFill>
              </a:rPr>
              <a:t>and arrived at </a:t>
            </a:r>
            <a:r>
              <a:rPr lang="en-US" sz="1600" dirty="0" smtClean="0">
                <a:solidFill>
                  <a:srgbClr val="000000"/>
                </a:solidFill>
              </a:rPr>
              <a:t>MHS </a:t>
            </a:r>
            <a:r>
              <a:rPr lang="en-US" sz="1600" dirty="0">
                <a:solidFill>
                  <a:srgbClr val="000000"/>
                </a:solidFill>
              </a:rPr>
              <a:t>@ </a:t>
            </a:r>
            <a:r>
              <a:rPr lang="en-US" sz="1600" dirty="0" smtClean="0">
                <a:solidFill>
                  <a:srgbClr val="000000"/>
                </a:solidFill>
              </a:rPr>
              <a:t>8:47</a:t>
            </a:r>
            <a:endParaRPr lang="en-US" sz="1600" dirty="0">
              <a:solidFill>
                <a:srgbClr val="000000"/>
              </a:solidFill>
            </a:endParaRPr>
          </a:p>
          <a:p>
            <a:r>
              <a:rPr lang="en-US" sz="1600" b="1" dirty="0" smtClean="0">
                <a:solidFill>
                  <a:srgbClr val="FF0000"/>
                </a:solidFill>
              </a:rPr>
              <a:t>Travel </a:t>
            </a:r>
            <a:r>
              <a:rPr lang="en-US" sz="1600" b="1" dirty="0">
                <a:solidFill>
                  <a:srgbClr val="FF0000"/>
                </a:solidFill>
              </a:rPr>
              <a:t>Time: </a:t>
            </a:r>
            <a:r>
              <a:rPr lang="en-US" sz="1600" b="1" dirty="0" smtClean="0">
                <a:solidFill>
                  <a:srgbClr val="FF0000"/>
                </a:solidFill>
              </a:rPr>
              <a:t>21 </a:t>
            </a:r>
            <a:r>
              <a:rPr lang="en-US" sz="1600" b="1" dirty="0">
                <a:solidFill>
                  <a:srgbClr val="FF0000"/>
                </a:solidFill>
              </a:rPr>
              <a:t>minutes</a:t>
            </a:r>
          </a:p>
          <a:p>
            <a:endParaRPr lang="en-US" sz="1600" b="1" dirty="0">
              <a:solidFill>
                <a:srgbClr val="000000"/>
              </a:solidFill>
            </a:endParaRPr>
          </a:p>
          <a:p>
            <a:endParaRPr lang="en-US" sz="1600" dirty="0">
              <a:solidFill>
                <a:srgbClr val="000000"/>
              </a:solidFill>
            </a:endParaRPr>
          </a:p>
        </p:txBody>
      </p:sp>
      <p:sp>
        <p:nvSpPr>
          <p:cNvPr id="8" name="TextBox 7"/>
          <p:cNvSpPr txBox="1"/>
          <p:nvPr/>
        </p:nvSpPr>
        <p:spPr>
          <a:xfrm>
            <a:off x="2490652" y="2516635"/>
            <a:ext cx="1353256" cy="646331"/>
          </a:xfrm>
          <a:prstGeom prst="rect">
            <a:avLst/>
          </a:prstGeom>
          <a:noFill/>
        </p:spPr>
        <p:txBody>
          <a:bodyPr wrap="none" rtlCol="0">
            <a:spAutoFit/>
          </a:bodyPr>
          <a:lstStyle/>
          <a:p>
            <a:pPr algn="ctr"/>
            <a:r>
              <a:rPr lang="en-US" dirty="0" smtClean="0">
                <a:solidFill>
                  <a:srgbClr val="000000"/>
                </a:solidFill>
              </a:rPr>
              <a:t>Spring 2015</a:t>
            </a:r>
          </a:p>
          <a:p>
            <a:pPr algn="ctr"/>
            <a:r>
              <a:rPr lang="en-US" dirty="0" smtClean="0">
                <a:solidFill>
                  <a:srgbClr val="000000"/>
                </a:solidFill>
              </a:rPr>
              <a:t>5/29/15</a:t>
            </a:r>
            <a:endParaRPr lang="en-US" dirty="0">
              <a:solidFill>
                <a:srgbClr val="000000"/>
              </a:solidFill>
            </a:endParaRPr>
          </a:p>
        </p:txBody>
      </p:sp>
      <p:sp>
        <p:nvSpPr>
          <p:cNvPr id="9" name="TextBox 8"/>
          <p:cNvSpPr txBox="1"/>
          <p:nvPr/>
        </p:nvSpPr>
        <p:spPr>
          <a:xfrm>
            <a:off x="6326678" y="2516634"/>
            <a:ext cx="1083310" cy="646331"/>
          </a:xfrm>
          <a:prstGeom prst="rect">
            <a:avLst/>
          </a:prstGeom>
          <a:noFill/>
        </p:spPr>
        <p:txBody>
          <a:bodyPr wrap="none" rtlCol="0">
            <a:spAutoFit/>
          </a:bodyPr>
          <a:lstStyle/>
          <a:p>
            <a:pPr algn="ctr"/>
            <a:r>
              <a:rPr lang="en-US" dirty="0" smtClean="0">
                <a:solidFill>
                  <a:srgbClr val="000000"/>
                </a:solidFill>
              </a:rPr>
              <a:t>Fall 2015</a:t>
            </a:r>
          </a:p>
          <a:p>
            <a:pPr algn="ctr"/>
            <a:r>
              <a:rPr lang="en-US" dirty="0" smtClean="0">
                <a:solidFill>
                  <a:srgbClr val="000000"/>
                </a:solidFill>
              </a:rPr>
              <a:t>9/21/15</a:t>
            </a:r>
            <a:endParaRPr lang="en-US" dirty="0">
              <a:solidFill>
                <a:srgbClr val="000000"/>
              </a:solidFill>
            </a:endParaRPr>
          </a:p>
        </p:txBody>
      </p:sp>
      <p:sp>
        <p:nvSpPr>
          <p:cNvPr id="10" name="Rectangle 9"/>
          <p:cNvSpPr/>
          <p:nvPr/>
        </p:nvSpPr>
        <p:spPr>
          <a:xfrm>
            <a:off x="1471473" y="1889362"/>
            <a:ext cx="3041904" cy="400110"/>
          </a:xfrm>
          <a:prstGeom prst="rect">
            <a:avLst/>
          </a:prstGeom>
        </p:spPr>
        <p:txBody>
          <a:bodyPr wrap="square">
            <a:spAutoFit/>
          </a:bodyPr>
          <a:lstStyle/>
          <a:p>
            <a:pPr defTabSz="914377" fontAlgn="ctr">
              <a:defRPr/>
            </a:pPr>
            <a:r>
              <a:rPr lang="en-US" sz="2000" dirty="0" smtClean="0">
                <a:solidFill>
                  <a:srgbClr val="000000"/>
                </a:solidFill>
              </a:rPr>
              <a:t>TRAVEL TIME EXERCISES</a:t>
            </a:r>
            <a:endParaRPr lang="en-US" sz="2000" dirty="0">
              <a:solidFill>
                <a:srgbClr val="000000"/>
              </a:solidFill>
              <a:latin typeface="Arial" panose="020B0604020202020204" pitchFamily="34" charset="0"/>
            </a:endParaRPr>
          </a:p>
        </p:txBody>
      </p:sp>
      <p:sp>
        <p:nvSpPr>
          <p:cNvPr id="11" name="TextBox 10"/>
          <p:cNvSpPr txBox="1"/>
          <p:nvPr/>
        </p:nvSpPr>
        <p:spPr>
          <a:xfrm>
            <a:off x="218662" y="4935999"/>
            <a:ext cx="1595309" cy="646331"/>
          </a:xfrm>
          <a:prstGeom prst="rect">
            <a:avLst/>
          </a:prstGeom>
          <a:noFill/>
        </p:spPr>
        <p:txBody>
          <a:bodyPr wrap="none" rtlCol="0">
            <a:spAutoFit/>
          </a:bodyPr>
          <a:lstStyle/>
          <a:p>
            <a:pPr algn="ctr"/>
            <a:r>
              <a:rPr lang="en-US" dirty="0" smtClean="0">
                <a:solidFill>
                  <a:srgbClr val="000000"/>
                </a:solidFill>
              </a:rPr>
              <a:t>MONTICELLO </a:t>
            </a:r>
          </a:p>
          <a:p>
            <a:pPr algn="ctr"/>
            <a:r>
              <a:rPr lang="en-US" dirty="0" smtClean="0">
                <a:solidFill>
                  <a:srgbClr val="000000"/>
                </a:solidFill>
              </a:rPr>
              <a:t>HIGH SCHOOL</a:t>
            </a:r>
            <a:endParaRPr lang="en-US" dirty="0">
              <a:solidFill>
                <a:srgbClr val="000000"/>
              </a:solidFill>
            </a:endParaRPr>
          </a:p>
        </p:txBody>
      </p:sp>
      <p:sp>
        <p:nvSpPr>
          <p:cNvPr id="12" name="TextBox 11"/>
          <p:cNvSpPr txBox="1"/>
          <p:nvPr/>
        </p:nvSpPr>
        <p:spPr>
          <a:xfrm>
            <a:off x="218662" y="3568925"/>
            <a:ext cx="1595309" cy="646331"/>
          </a:xfrm>
          <a:prstGeom prst="rect">
            <a:avLst/>
          </a:prstGeom>
          <a:noFill/>
        </p:spPr>
        <p:txBody>
          <a:bodyPr wrap="none" rtlCol="0">
            <a:spAutoFit/>
          </a:bodyPr>
          <a:lstStyle/>
          <a:p>
            <a:pPr algn="ctr"/>
            <a:r>
              <a:rPr lang="en-US" dirty="0" smtClean="0">
                <a:solidFill>
                  <a:srgbClr val="000000"/>
                </a:solidFill>
              </a:rPr>
              <a:t>ALBEMARLE  </a:t>
            </a:r>
          </a:p>
          <a:p>
            <a:pPr algn="ctr"/>
            <a:r>
              <a:rPr lang="en-US" dirty="0" smtClean="0">
                <a:solidFill>
                  <a:srgbClr val="000000"/>
                </a:solidFill>
              </a:rPr>
              <a:t>HIGH SCHOOL</a:t>
            </a:r>
            <a:endParaRPr lang="en-US" dirty="0">
              <a:solidFill>
                <a:srgbClr val="000000"/>
              </a:solidFill>
            </a:endParaRPr>
          </a:p>
        </p:txBody>
      </p:sp>
      <p:sp>
        <p:nvSpPr>
          <p:cNvPr id="13" name="TextBox 12"/>
          <p:cNvSpPr txBox="1"/>
          <p:nvPr/>
        </p:nvSpPr>
        <p:spPr>
          <a:xfrm>
            <a:off x="5482420" y="3343490"/>
            <a:ext cx="3243942" cy="2677656"/>
          </a:xfrm>
          <a:prstGeom prst="rect">
            <a:avLst/>
          </a:prstGeom>
          <a:noFill/>
        </p:spPr>
        <p:txBody>
          <a:bodyPr wrap="square" rtlCol="0">
            <a:spAutoFit/>
          </a:bodyPr>
          <a:lstStyle/>
          <a:p>
            <a:r>
              <a:rPr lang="en-US" sz="1600" dirty="0" smtClean="0">
                <a:solidFill>
                  <a:srgbClr val="000000"/>
                </a:solidFill>
              </a:rPr>
              <a:t>20N @ </a:t>
            </a:r>
            <a:r>
              <a:rPr lang="en-US" sz="1600" dirty="0" err="1" smtClean="0">
                <a:solidFill>
                  <a:srgbClr val="000000"/>
                </a:solidFill>
              </a:rPr>
              <a:t>Proffit</a:t>
            </a:r>
            <a:endParaRPr lang="en-US" sz="1600" dirty="0" smtClean="0">
              <a:solidFill>
                <a:srgbClr val="000000"/>
              </a:solidFill>
            </a:endParaRPr>
          </a:p>
          <a:p>
            <a:r>
              <a:rPr lang="en-US" sz="1600" dirty="0" smtClean="0">
                <a:solidFill>
                  <a:srgbClr val="000000"/>
                </a:solidFill>
              </a:rPr>
              <a:t>Car#1 left @ 8:24 and arrived at AHS @ 8:43</a:t>
            </a:r>
          </a:p>
          <a:p>
            <a:r>
              <a:rPr lang="en-US" sz="1600" b="1" dirty="0" smtClean="0">
                <a:solidFill>
                  <a:srgbClr val="FF0000"/>
                </a:solidFill>
              </a:rPr>
              <a:t>Travel </a:t>
            </a:r>
            <a:r>
              <a:rPr lang="en-US" sz="1600" b="1" dirty="0">
                <a:solidFill>
                  <a:srgbClr val="FF0000"/>
                </a:solidFill>
              </a:rPr>
              <a:t>Time: </a:t>
            </a:r>
            <a:r>
              <a:rPr lang="en-US" sz="1600" b="1" dirty="0" smtClean="0">
                <a:solidFill>
                  <a:srgbClr val="FF0000"/>
                </a:solidFill>
              </a:rPr>
              <a:t>19 minutes</a:t>
            </a:r>
          </a:p>
          <a:p>
            <a:endParaRPr lang="en-US" sz="1600" b="1" dirty="0" smtClean="0">
              <a:solidFill>
                <a:srgbClr val="000000"/>
              </a:solidFill>
            </a:endParaRPr>
          </a:p>
          <a:p>
            <a:endParaRPr lang="en-US" sz="1600" b="1" dirty="0">
              <a:solidFill>
                <a:srgbClr val="000000"/>
              </a:solidFill>
            </a:endParaRPr>
          </a:p>
          <a:p>
            <a:r>
              <a:rPr lang="en-US" sz="1600" dirty="0">
                <a:solidFill>
                  <a:srgbClr val="000000"/>
                </a:solidFill>
              </a:rPr>
              <a:t>Car#2 left @ </a:t>
            </a:r>
            <a:r>
              <a:rPr lang="en-US" sz="1600" dirty="0" smtClean="0">
                <a:solidFill>
                  <a:srgbClr val="000000"/>
                </a:solidFill>
              </a:rPr>
              <a:t>8:24 </a:t>
            </a:r>
            <a:r>
              <a:rPr lang="en-US" sz="1600" dirty="0">
                <a:solidFill>
                  <a:srgbClr val="000000"/>
                </a:solidFill>
              </a:rPr>
              <a:t>and arrived at </a:t>
            </a:r>
            <a:r>
              <a:rPr lang="en-US" sz="1600" dirty="0" smtClean="0">
                <a:solidFill>
                  <a:srgbClr val="000000"/>
                </a:solidFill>
              </a:rPr>
              <a:t>MHS </a:t>
            </a:r>
            <a:r>
              <a:rPr lang="en-US" sz="1600" dirty="0">
                <a:solidFill>
                  <a:srgbClr val="000000"/>
                </a:solidFill>
              </a:rPr>
              <a:t>@ </a:t>
            </a:r>
            <a:r>
              <a:rPr lang="en-US" sz="1600" dirty="0" smtClean="0">
                <a:solidFill>
                  <a:srgbClr val="000000"/>
                </a:solidFill>
              </a:rPr>
              <a:t>8:44</a:t>
            </a:r>
            <a:endParaRPr lang="en-US" sz="1600" dirty="0">
              <a:solidFill>
                <a:srgbClr val="000000"/>
              </a:solidFill>
            </a:endParaRPr>
          </a:p>
          <a:p>
            <a:r>
              <a:rPr lang="en-US" sz="1600" b="1" dirty="0" smtClean="0">
                <a:solidFill>
                  <a:srgbClr val="FF0000"/>
                </a:solidFill>
              </a:rPr>
              <a:t>Travel </a:t>
            </a:r>
            <a:r>
              <a:rPr lang="en-US" sz="1600" b="1" dirty="0">
                <a:solidFill>
                  <a:srgbClr val="FF0000"/>
                </a:solidFill>
              </a:rPr>
              <a:t>Time: </a:t>
            </a:r>
            <a:r>
              <a:rPr lang="en-US" sz="1600" b="1" dirty="0" smtClean="0">
                <a:solidFill>
                  <a:srgbClr val="FF0000"/>
                </a:solidFill>
              </a:rPr>
              <a:t>20 </a:t>
            </a:r>
            <a:r>
              <a:rPr lang="en-US" sz="1600" b="1" dirty="0">
                <a:solidFill>
                  <a:srgbClr val="FF0000"/>
                </a:solidFill>
              </a:rPr>
              <a:t>minutes</a:t>
            </a:r>
          </a:p>
          <a:p>
            <a:endParaRPr lang="en-US" sz="1200" b="1" dirty="0">
              <a:solidFill>
                <a:srgbClr val="000000"/>
              </a:solidFill>
            </a:endParaRPr>
          </a:p>
          <a:p>
            <a:endParaRPr lang="en-US" sz="1200" dirty="0">
              <a:solidFill>
                <a:srgbClr val="000000"/>
              </a:solidFill>
            </a:endParaRPr>
          </a:p>
        </p:txBody>
      </p:sp>
      <p:sp>
        <p:nvSpPr>
          <p:cNvPr id="3" name="TextBox 2"/>
          <p:cNvSpPr txBox="1"/>
          <p:nvPr/>
        </p:nvSpPr>
        <p:spPr>
          <a:xfrm>
            <a:off x="689676" y="6141042"/>
            <a:ext cx="7938816" cy="461665"/>
          </a:xfrm>
          <a:prstGeom prst="rect">
            <a:avLst/>
          </a:prstGeom>
          <a:noFill/>
        </p:spPr>
        <p:txBody>
          <a:bodyPr wrap="square" rtlCol="0">
            <a:spAutoFit/>
          </a:bodyPr>
          <a:lstStyle/>
          <a:p>
            <a:r>
              <a:rPr lang="en-US" sz="1200" i="1" dirty="0" smtClean="0">
                <a:solidFill>
                  <a:srgbClr val="000000"/>
                </a:solidFill>
              </a:rPr>
              <a:t>The purpose of the exercise is to analyze the difference in travel times.  Total travel time will be greater the farther a student lives from the intersection, but the increase would be equivalent to either school.  </a:t>
            </a:r>
            <a:endParaRPr lang="en-US" sz="1200" i="1" dirty="0">
              <a:solidFill>
                <a:srgbClr val="000000"/>
              </a:solidFill>
            </a:endParaRPr>
          </a:p>
        </p:txBody>
      </p:sp>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1824" y="256570"/>
            <a:ext cx="2494014" cy="199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5-Point Star 14"/>
          <p:cNvSpPr/>
          <p:nvPr/>
        </p:nvSpPr>
        <p:spPr>
          <a:xfrm>
            <a:off x="6230801" y="1742080"/>
            <a:ext cx="191754" cy="191754"/>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p:cNvSpPr>
            <a:spLocks noGrp="1"/>
          </p:cNvSpPr>
          <p:nvPr>
            <p:ph type="title"/>
          </p:nvPr>
        </p:nvSpPr>
        <p:spPr>
          <a:xfrm>
            <a:off x="83026" y="532962"/>
            <a:ext cx="7589841" cy="1499616"/>
          </a:xfrm>
        </p:spPr>
        <p:txBody>
          <a:bodyPr>
            <a:normAutofit/>
          </a:bodyPr>
          <a:lstStyle/>
          <a:p>
            <a:r>
              <a:rPr lang="en-US" sz="4000" dirty="0" smtClean="0">
                <a:solidFill>
                  <a:srgbClr val="000000"/>
                </a:solidFill>
              </a:rPr>
              <a:t>A   Rt. </a:t>
            </a:r>
            <a:r>
              <a:rPr lang="en-US" sz="4000" dirty="0">
                <a:solidFill>
                  <a:srgbClr val="000000"/>
                </a:solidFill>
              </a:rPr>
              <a:t>20 North of </a:t>
            </a:r>
            <a:r>
              <a:rPr lang="en-US" sz="4000" dirty="0" err="1">
                <a:solidFill>
                  <a:srgbClr val="000000"/>
                </a:solidFill>
              </a:rPr>
              <a:t>Proffit</a:t>
            </a:r>
            <a:r>
              <a:rPr lang="en-US" sz="4000" dirty="0">
                <a:solidFill>
                  <a:srgbClr val="000000"/>
                </a:solidFill>
              </a:rPr>
              <a:t> Rd.</a:t>
            </a:r>
          </a:p>
        </p:txBody>
      </p:sp>
    </p:spTree>
    <p:extLst>
      <p:ext uri="{BB962C8B-B14F-4D97-AF65-F5344CB8AC3E}">
        <p14:creationId xmlns:p14="http://schemas.microsoft.com/office/powerpoint/2010/main" val="3828348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94222" y="2802414"/>
            <a:ext cx="3441439" cy="2308324"/>
          </a:xfrm>
          <a:prstGeom prst="rect">
            <a:avLst/>
          </a:prstGeom>
          <a:noFill/>
        </p:spPr>
        <p:txBody>
          <a:bodyPr wrap="square" rtlCol="0">
            <a:spAutoFit/>
          </a:bodyPr>
          <a:lstStyle/>
          <a:p>
            <a:endParaRPr lang="en-US" u="sng" dirty="0">
              <a:solidFill>
                <a:srgbClr val="000000"/>
              </a:solidFill>
            </a:endParaRPr>
          </a:p>
          <a:p>
            <a:r>
              <a:rPr lang="en-US" dirty="0" smtClean="0">
                <a:solidFill>
                  <a:srgbClr val="000000"/>
                </a:solidFill>
              </a:rPr>
              <a:t>Current</a:t>
            </a:r>
          </a:p>
          <a:p>
            <a:r>
              <a:rPr lang="en-US" dirty="0" smtClean="0">
                <a:solidFill>
                  <a:srgbClr val="000000"/>
                </a:solidFill>
              </a:rPr>
              <a:t>    Albemarle: 144 students</a:t>
            </a:r>
          </a:p>
          <a:p>
            <a:endParaRPr lang="en-US" dirty="0">
              <a:solidFill>
                <a:srgbClr val="000000"/>
              </a:solidFill>
            </a:endParaRPr>
          </a:p>
          <a:p>
            <a:r>
              <a:rPr lang="en-US" dirty="0" smtClean="0">
                <a:solidFill>
                  <a:srgbClr val="000000"/>
                </a:solidFill>
              </a:rPr>
              <a:t>Proposed: Monticello</a:t>
            </a:r>
          </a:p>
          <a:p>
            <a:endParaRPr lang="en-US" dirty="0" smtClean="0">
              <a:solidFill>
                <a:srgbClr val="000000"/>
              </a:solidFill>
            </a:endParaRPr>
          </a:p>
          <a:p>
            <a:r>
              <a:rPr lang="en-US" dirty="0" smtClean="0">
                <a:solidFill>
                  <a:srgbClr val="000000"/>
                </a:solidFill>
              </a:rPr>
              <a:t>Remain at </a:t>
            </a:r>
            <a:r>
              <a:rPr lang="en-US" dirty="0" err="1" smtClean="0">
                <a:solidFill>
                  <a:srgbClr val="000000"/>
                </a:solidFill>
              </a:rPr>
              <a:t>Agnor</a:t>
            </a:r>
            <a:r>
              <a:rPr lang="en-US" dirty="0" smtClean="0">
                <a:solidFill>
                  <a:srgbClr val="000000"/>
                </a:solidFill>
              </a:rPr>
              <a:t>-Hurt, Burley</a:t>
            </a:r>
          </a:p>
          <a:p>
            <a:endParaRPr lang="en-US" dirty="0">
              <a:solidFill>
                <a:srgbClr val="000000"/>
              </a:solidFill>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3158" t="12013" r="24351" b="30329"/>
          <a:stretch/>
        </p:blipFill>
        <p:spPr>
          <a:xfrm>
            <a:off x="4967417" y="1979233"/>
            <a:ext cx="4085968" cy="4878767"/>
          </a:xfrm>
          <a:prstGeom prst="rect">
            <a:avLst/>
          </a:prstGeom>
        </p:spPr>
      </p:pic>
      <p:sp>
        <p:nvSpPr>
          <p:cNvPr id="5" name="Title 1"/>
          <p:cNvSpPr txBox="1">
            <a:spLocks/>
          </p:cNvSpPr>
          <p:nvPr/>
        </p:nvSpPr>
        <p:spPr>
          <a:xfrm>
            <a:off x="83026" y="776802"/>
            <a:ext cx="8538460" cy="1499616"/>
          </a:xfrm>
          <a:prstGeom prst="rect">
            <a:avLst/>
          </a:prstGeom>
        </p:spPr>
        <p:txBody>
          <a:bodyPr vert="horz" lIns="91440" tIns="45720" rIns="91440" bIns="45720" rtlCol="0" anchor="ctr">
            <a:normAutofit/>
          </a:bodyPr>
          <a:lst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a:lstStyle>
          <a:p>
            <a:r>
              <a:rPr lang="en-US" sz="4000" dirty="0" smtClean="0">
                <a:solidFill>
                  <a:srgbClr val="000000"/>
                </a:solidFill>
              </a:rPr>
              <a:t>b   </a:t>
            </a:r>
            <a:r>
              <a:rPr lang="en-US" sz="4000" dirty="0">
                <a:solidFill>
                  <a:srgbClr val="000000"/>
                </a:solidFill>
              </a:rPr>
              <a:t>Rio </a:t>
            </a:r>
            <a:r>
              <a:rPr lang="en-US" sz="4000" dirty="0" smtClean="0">
                <a:solidFill>
                  <a:srgbClr val="000000"/>
                </a:solidFill>
              </a:rPr>
              <a:t>Rd E. </a:t>
            </a:r>
            <a:r>
              <a:rPr lang="en-US" sz="4000" dirty="0">
                <a:solidFill>
                  <a:srgbClr val="000000"/>
                </a:solidFill>
              </a:rPr>
              <a:t>of R&amp;R Tracks and Rio </a:t>
            </a:r>
            <a:r>
              <a:rPr lang="en-US" sz="4000" dirty="0" smtClean="0">
                <a:solidFill>
                  <a:srgbClr val="000000"/>
                </a:solidFill>
              </a:rPr>
              <a:t>Rd E. </a:t>
            </a:r>
            <a:r>
              <a:rPr lang="en-US" sz="4000" dirty="0">
                <a:solidFill>
                  <a:srgbClr val="000000"/>
                </a:solidFill>
              </a:rPr>
              <a:t>of </a:t>
            </a:r>
            <a:r>
              <a:rPr lang="en-US" sz="4000" dirty="0" smtClean="0">
                <a:solidFill>
                  <a:srgbClr val="000000"/>
                </a:solidFill>
              </a:rPr>
              <a:t>   </a:t>
            </a:r>
          </a:p>
          <a:p>
            <a:r>
              <a:rPr lang="en-US" sz="4000" dirty="0" smtClean="0">
                <a:solidFill>
                  <a:srgbClr val="000000"/>
                </a:solidFill>
              </a:rPr>
              <a:t>     </a:t>
            </a:r>
            <a:r>
              <a:rPr lang="en-US" sz="4000" dirty="0" err="1" smtClean="0">
                <a:solidFill>
                  <a:srgbClr val="000000"/>
                </a:solidFill>
              </a:rPr>
              <a:t>Abbington</a:t>
            </a:r>
            <a:r>
              <a:rPr lang="en-US" sz="4000" dirty="0" smtClean="0">
                <a:solidFill>
                  <a:srgbClr val="000000"/>
                </a:solidFill>
              </a:rPr>
              <a:t> </a:t>
            </a:r>
            <a:r>
              <a:rPr lang="en-US" sz="4000" dirty="0">
                <a:solidFill>
                  <a:srgbClr val="000000"/>
                </a:solidFill>
              </a:rPr>
              <a:t>to Pine Haven</a:t>
            </a:r>
          </a:p>
        </p:txBody>
      </p:sp>
    </p:spTree>
    <p:extLst>
      <p:ext uri="{BB962C8B-B14F-4D97-AF65-F5344CB8AC3E}">
        <p14:creationId xmlns:p14="http://schemas.microsoft.com/office/powerpoint/2010/main" val="1431737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People</a:t>
            </a:r>
            <a:endParaRPr lang="en-US" dirty="0"/>
          </a:p>
        </p:txBody>
      </p:sp>
      <p:sp>
        <p:nvSpPr>
          <p:cNvPr id="3" name="Content Placeholder 2"/>
          <p:cNvSpPr>
            <a:spLocks noGrp="1"/>
          </p:cNvSpPr>
          <p:nvPr>
            <p:ph idx="1"/>
          </p:nvPr>
        </p:nvSpPr>
        <p:spPr>
          <a:xfrm>
            <a:off x="1569285" y="2411402"/>
            <a:ext cx="2436658" cy="2970495"/>
          </a:xfrm>
        </p:spPr>
        <p:txBody>
          <a:bodyPr>
            <a:normAutofit/>
          </a:bodyPr>
          <a:lstStyle/>
          <a:p>
            <a:pPr marL="150876" lvl="1" indent="0">
              <a:lnSpc>
                <a:spcPct val="120000"/>
              </a:lnSpc>
              <a:spcBef>
                <a:spcPts val="0"/>
              </a:spcBef>
              <a:spcAft>
                <a:spcPts val="0"/>
              </a:spcAft>
              <a:buNone/>
            </a:pPr>
            <a:r>
              <a:rPr lang="en-US" sz="1800" dirty="0" smtClean="0"/>
              <a:t>COMMITTEE</a:t>
            </a:r>
            <a:endParaRPr lang="en-US" sz="1800" dirty="0"/>
          </a:p>
          <a:p>
            <a:pPr marL="493776" lvl="1" indent="-342900">
              <a:lnSpc>
                <a:spcPct val="120000"/>
              </a:lnSpc>
              <a:spcBef>
                <a:spcPts val="0"/>
              </a:spcBef>
              <a:spcAft>
                <a:spcPts val="0"/>
              </a:spcAft>
              <a:buClr>
                <a:schemeClr val="accent2"/>
              </a:buClr>
              <a:buFont typeface="Wingdings" panose="05000000000000000000" pitchFamily="2" charset="2"/>
              <a:buChar char="§"/>
            </a:pPr>
            <a:r>
              <a:rPr lang="en-US" sz="1800" dirty="0"/>
              <a:t>Kate Barrett</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sz="1800" dirty="0"/>
              <a:t>Rick Morris</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sz="1800" dirty="0"/>
              <a:t>Symia Feggans</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sz="1800" dirty="0"/>
              <a:t>Candice Love</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sz="1800" dirty="0"/>
              <a:t>James Younger</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sz="1800" dirty="0"/>
              <a:t>Tiffany Barber</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sz="1800" dirty="0"/>
              <a:t>Tania Eastman</a:t>
            </a:r>
          </a:p>
          <a:p>
            <a:pPr marL="150876" lvl="1" indent="0">
              <a:lnSpc>
                <a:spcPct val="120000"/>
              </a:lnSpc>
              <a:spcBef>
                <a:spcPts val="0"/>
              </a:spcBef>
              <a:spcAft>
                <a:spcPts val="0"/>
              </a:spcAft>
              <a:buNone/>
            </a:pPr>
            <a:endParaRPr lang="en-US" sz="2100" dirty="0" smtClean="0"/>
          </a:p>
          <a:p>
            <a:pPr marL="493776" lvl="1" indent="-342900">
              <a:lnSpc>
                <a:spcPct val="120000"/>
              </a:lnSpc>
              <a:buFont typeface="Wingdings" panose="05000000000000000000" pitchFamily="2" charset="2"/>
              <a:buChar char="§"/>
            </a:pPr>
            <a:endParaRPr lang="en-US" sz="2000" dirty="0"/>
          </a:p>
          <a:p>
            <a:pPr marL="150876" lvl="1" indent="0">
              <a:buNone/>
            </a:pPr>
            <a:endParaRPr lang="en-US" sz="2000" dirty="0" smtClean="0"/>
          </a:p>
          <a:p>
            <a:pPr marL="150876" lvl="1" indent="0">
              <a:buNone/>
            </a:pPr>
            <a:endParaRPr lang="en-US" sz="2000" dirty="0" smtClean="0"/>
          </a:p>
        </p:txBody>
      </p:sp>
      <p:sp>
        <p:nvSpPr>
          <p:cNvPr id="4" name="Rectangle 3"/>
          <p:cNvSpPr/>
          <p:nvPr/>
        </p:nvSpPr>
        <p:spPr>
          <a:xfrm>
            <a:off x="4268071" y="2411402"/>
            <a:ext cx="4626375" cy="2086725"/>
          </a:xfrm>
          <a:prstGeom prst="rect">
            <a:avLst/>
          </a:prstGeom>
        </p:spPr>
        <p:txBody>
          <a:bodyPr wrap="square">
            <a:spAutoFit/>
          </a:bodyPr>
          <a:lstStyle/>
          <a:p>
            <a:pPr marL="150876" lvl="1" indent="0">
              <a:lnSpc>
                <a:spcPct val="120000"/>
              </a:lnSpc>
              <a:spcBef>
                <a:spcPts val="0"/>
              </a:spcBef>
              <a:spcAft>
                <a:spcPts val="0"/>
              </a:spcAft>
              <a:buNone/>
            </a:pPr>
            <a:r>
              <a:rPr lang="en-US" dirty="0"/>
              <a:t>STAFF SUPPORT</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dirty="0"/>
              <a:t>Rosalyn Schmitt, </a:t>
            </a:r>
            <a:r>
              <a:rPr lang="en-US" sz="1200" dirty="0"/>
              <a:t>Assistant Director of Facilities Planning</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dirty="0"/>
              <a:t>Dean Tistadt, </a:t>
            </a:r>
            <a:r>
              <a:rPr lang="en-US" sz="1200" dirty="0"/>
              <a:t>Chief Operating Officer</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dirty="0"/>
              <a:t>Renee DeVall, </a:t>
            </a:r>
            <a:r>
              <a:rPr lang="en-US" sz="1200" dirty="0"/>
              <a:t>Transportation Analyst</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dirty="0"/>
              <a:t>Department of </a:t>
            </a:r>
            <a:r>
              <a:rPr lang="en-US" dirty="0" smtClean="0"/>
              <a:t>Instruction</a:t>
            </a:r>
          </a:p>
          <a:p>
            <a:pPr marL="493776" lvl="1" indent="-342900">
              <a:lnSpc>
                <a:spcPct val="120000"/>
              </a:lnSpc>
              <a:spcBef>
                <a:spcPts val="0"/>
              </a:spcBef>
              <a:spcAft>
                <a:spcPts val="0"/>
              </a:spcAft>
              <a:buClr>
                <a:schemeClr val="accent2"/>
              </a:buClr>
              <a:buFont typeface="Wingdings" panose="05000000000000000000" pitchFamily="2" charset="2"/>
              <a:buChar char="§"/>
            </a:pPr>
            <a:r>
              <a:rPr lang="en-US" dirty="0" smtClean="0"/>
              <a:t>Principals</a:t>
            </a:r>
            <a:endParaRPr lang="en-US" dirty="0"/>
          </a:p>
        </p:txBody>
      </p:sp>
    </p:spTree>
    <p:extLst>
      <p:ext uri="{BB962C8B-B14F-4D97-AF65-F5344CB8AC3E}">
        <p14:creationId xmlns:p14="http://schemas.microsoft.com/office/powerpoint/2010/main" val="7148284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13158" t="12013" r="24351" b="30329"/>
          <a:stretch/>
        </p:blipFill>
        <p:spPr>
          <a:xfrm>
            <a:off x="4967417" y="1979233"/>
            <a:ext cx="4085968" cy="4878767"/>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027809377"/>
              </p:ext>
            </p:extLst>
          </p:nvPr>
        </p:nvGraphicFramePr>
        <p:xfrm>
          <a:off x="932104" y="2575000"/>
          <a:ext cx="2957250" cy="1764030"/>
        </p:xfrm>
        <a:graphic>
          <a:graphicData uri="http://schemas.openxmlformats.org/drawingml/2006/table">
            <a:tbl>
              <a:tblPr firstRow="1" lastRow="1" bandRow="1">
                <a:tableStyleId>{073A0DAA-6AF3-43AB-8588-CEC1D06C72B9}</a:tableStyleId>
              </a:tblPr>
              <a:tblGrid>
                <a:gridCol w="1478625"/>
                <a:gridCol w="1478625"/>
              </a:tblGrid>
              <a:tr h="190500">
                <a:tc gridSpan="2">
                  <a:txBody>
                    <a:bodyPr/>
                    <a:lstStyle/>
                    <a:p>
                      <a:pPr algn="ctr" fontAlgn="ctr"/>
                      <a:r>
                        <a:rPr lang="en-US" sz="1600" u="none" strike="noStrike" dirty="0" smtClean="0">
                          <a:effectLst/>
                        </a:rPr>
                        <a:t>Distance from back of </a:t>
                      </a:r>
                      <a:r>
                        <a:rPr lang="en-US" sz="1600" u="none" strike="noStrike" dirty="0" err="1" smtClean="0">
                          <a:effectLst/>
                        </a:rPr>
                        <a:t>Dunlora</a:t>
                      </a:r>
                      <a:r>
                        <a:rPr lang="en-US" sz="1600" u="none" strike="noStrike" dirty="0" smtClean="0">
                          <a:effectLst/>
                        </a:rPr>
                        <a:t> to</a:t>
                      </a:r>
                      <a:r>
                        <a:rPr lang="en-US" sz="1600" u="none" strike="noStrike" baseline="0" dirty="0" smtClean="0">
                          <a:effectLst/>
                        </a:rPr>
                        <a:t> schools (miles)</a:t>
                      </a:r>
                      <a:endParaRPr lang="en-US" sz="16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r>
              <a:tr h="190500">
                <a:tc rowSpan="2">
                  <a:txBody>
                    <a:bodyPr/>
                    <a:lstStyle/>
                    <a:p>
                      <a:pPr algn="ctr" fontAlgn="b"/>
                      <a:r>
                        <a:rPr lang="en-US" sz="1600" u="none" strike="noStrike" dirty="0" smtClean="0">
                          <a:effectLst/>
                        </a:rPr>
                        <a:t>Before</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a:effectLst/>
                        </a:rPr>
                        <a:t>AHS</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3.88</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rowSpan="2">
                  <a:txBody>
                    <a:bodyPr/>
                    <a:lstStyle/>
                    <a:p>
                      <a:pPr algn="ctr" fontAlgn="b"/>
                      <a:r>
                        <a:rPr lang="en-US" sz="1600" u="none" strike="noStrike" dirty="0" smtClean="0">
                          <a:effectLst/>
                        </a:rPr>
                        <a:t>After</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a:effectLst/>
                        </a:rPr>
                        <a:t> </a:t>
                      </a:r>
                      <a:r>
                        <a:rPr lang="en-US" sz="1600" u="none" strike="noStrike" dirty="0" smtClean="0">
                          <a:effectLst/>
                        </a:rPr>
                        <a:t>MHS</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6.77</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ctr" fontAlgn="b"/>
                      <a:r>
                        <a:rPr lang="en-US" sz="1600" b="1" i="0" u="none" strike="noStrike" dirty="0" smtClean="0">
                          <a:solidFill>
                            <a:schemeClr val="bg1"/>
                          </a:solidFill>
                          <a:effectLst/>
                          <a:latin typeface="+mn-lt"/>
                        </a:rPr>
                        <a:t>Difference</a:t>
                      </a:r>
                      <a:endParaRPr lang="en-US" sz="1600" b="1" i="0" u="none" strike="noStrike" dirty="0">
                        <a:solidFill>
                          <a:schemeClr val="bg1"/>
                        </a:solidFill>
                        <a:effectLst/>
                        <a:latin typeface="+mn-lt"/>
                      </a:endParaRPr>
                    </a:p>
                  </a:txBody>
                  <a:tcPr marL="9525" marR="9525" marT="9525" marB="0" anchor="ctr"/>
                </a:tc>
                <a:tc>
                  <a:txBody>
                    <a:bodyPr/>
                    <a:lstStyle/>
                    <a:p>
                      <a:pPr algn="ctr" fontAlgn="b"/>
                      <a:r>
                        <a:rPr lang="en-US" sz="1600" b="1" i="0" u="none" strike="noStrike" dirty="0" smtClean="0">
                          <a:solidFill>
                            <a:schemeClr val="bg1"/>
                          </a:solidFill>
                          <a:effectLst/>
                          <a:latin typeface="+mn-lt"/>
                        </a:rPr>
                        <a:t>+2.89</a:t>
                      </a:r>
                      <a:endParaRPr lang="en-US" sz="1600" b="1" i="0" u="none" strike="noStrike" dirty="0">
                        <a:solidFill>
                          <a:schemeClr val="bg1"/>
                        </a:solidFill>
                        <a:effectLst/>
                        <a:latin typeface="+mn-lt"/>
                      </a:endParaRPr>
                    </a:p>
                  </a:txBody>
                  <a:tcPr marL="9525" marR="9525" marT="9525" marB="0" anchor="b"/>
                </a:tc>
              </a:tr>
            </a:tbl>
          </a:graphicData>
        </a:graphic>
      </p:graphicFrame>
      <p:sp>
        <p:nvSpPr>
          <p:cNvPr id="10" name="5-Point Star 9"/>
          <p:cNvSpPr/>
          <p:nvPr/>
        </p:nvSpPr>
        <p:spPr>
          <a:xfrm>
            <a:off x="7094945" y="3478849"/>
            <a:ext cx="214184" cy="214184"/>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p:nvSpPr>
        <p:spPr>
          <a:xfrm>
            <a:off x="83026" y="776802"/>
            <a:ext cx="8538460" cy="1499616"/>
          </a:xfrm>
          <a:prstGeom prst="rect">
            <a:avLst/>
          </a:prstGeom>
        </p:spPr>
        <p:txBody>
          <a:bodyPr vert="horz" lIns="91440" tIns="45720" rIns="91440" bIns="45720" rtlCol="0" anchor="ctr">
            <a:normAutofit/>
          </a:bodyPr>
          <a:lst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a:lstStyle>
          <a:p>
            <a:r>
              <a:rPr lang="en-US" sz="4000" dirty="0" smtClean="0">
                <a:solidFill>
                  <a:srgbClr val="000000"/>
                </a:solidFill>
              </a:rPr>
              <a:t>b   </a:t>
            </a:r>
            <a:r>
              <a:rPr lang="en-US" sz="4000" dirty="0">
                <a:solidFill>
                  <a:srgbClr val="000000"/>
                </a:solidFill>
              </a:rPr>
              <a:t>Rio </a:t>
            </a:r>
            <a:r>
              <a:rPr lang="en-US" sz="4000" dirty="0" smtClean="0">
                <a:solidFill>
                  <a:srgbClr val="000000"/>
                </a:solidFill>
              </a:rPr>
              <a:t>Rd E. </a:t>
            </a:r>
            <a:r>
              <a:rPr lang="en-US" sz="4000" dirty="0">
                <a:solidFill>
                  <a:srgbClr val="000000"/>
                </a:solidFill>
              </a:rPr>
              <a:t>of R&amp;R Tracks and Rio </a:t>
            </a:r>
            <a:r>
              <a:rPr lang="en-US" sz="4000" dirty="0" smtClean="0">
                <a:solidFill>
                  <a:srgbClr val="000000"/>
                </a:solidFill>
              </a:rPr>
              <a:t>Rd E. </a:t>
            </a:r>
            <a:r>
              <a:rPr lang="en-US" sz="4000" dirty="0">
                <a:solidFill>
                  <a:srgbClr val="000000"/>
                </a:solidFill>
              </a:rPr>
              <a:t>of </a:t>
            </a:r>
            <a:r>
              <a:rPr lang="en-US" sz="4000" dirty="0" smtClean="0">
                <a:solidFill>
                  <a:srgbClr val="000000"/>
                </a:solidFill>
              </a:rPr>
              <a:t>   </a:t>
            </a:r>
          </a:p>
          <a:p>
            <a:r>
              <a:rPr lang="en-US" sz="4000" dirty="0" smtClean="0">
                <a:solidFill>
                  <a:srgbClr val="000000"/>
                </a:solidFill>
              </a:rPr>
              <a:t>     </a:t>
            </a:r>
            <a:r>
              <a:rPr lang="en-US" sz="4000" dirty="0" err="1" smtClean="0">
                <a:solidFill>
                  <a:srgbClr val="000000"/>
                </a:solidFill>
              </a:rPr>
              <a:t>Abbington</a:t>
            </a:r>
            <a:r>
              <a:rPr lang="en-US" sz="4000" dirty="0" smtClean="0">
                <a:solidFill>
                  <a:srgbClr val="000000"/>
                </a:solidFill>
              </a:rPr>
              <a:t> </a:t>
            </a:r>
            <a:r>
              <a:rPr lang="en-US" sz="4000" dirty="0">
                <a:solidFill>
                  <a:srgbClr val="000000"/>
                </a:solidFill>
              </a:rPr>
              <a:t>to Pine Haven</a:t>
            </a:r>
          </a:p>
        </p:txBody>
      </p:sp>
      <p:graphicFrame>
        <p:nvGraphicFramePr>
          <p:cNvPr id="6" name="Table 5"/>
          <p:cNvGraphicFramePr>
            <a:graphicFrameLocks noGrp="1"/>
          </p:cNvGraphicFramePr>
          <p:nvPr>
            <p:extLst>
              <p:ext uri="{D42A27DB-BD31-4B8C-83A1-F6EECF244321}">
                <p14:modId xmlns:p14="http://schemas.microsoft.com/office/powerpoint/2010/main" val="2188812592"/>
              </p:ext>
            </p:extLst>
          </p:nvPr>
        </p:nvGraphicFramePr>
        <p:xfrm>
          <a:off x="960937" y="4777947"/>
          <a:ext cx="2957250" cy="1781182"/>
        </p:xfrm>
        <a:graphic>
          <a:graphicData uri="http://schemas.openxmlformats.org/drawingml/2006/table">
            <a:tbl>
              <a:tblPr firstRow="1" lastRow="1" bandRow="1">
                <a:tableStyleId>{073A0DAA-6AF3-43AB-8588-CEC1D06C72B9}</a:tableStyleId>
              </a:tblPr>
              <a:tblGrid>
                <a:gridCol w="1478625"/>
                <a:gridCol w="1478625"/>
              </a:tblGrid>
              <a:tr h="514357">
                <a:tc gridSpan="2">
                  <a:txBody>
                    <a:bodyPr/>
                    <a:lstStyle/>
                    <a:p>
                      <a:pPr algn="ctr" fontAlgn="ctr"/>
                      <a:r>
                        <a:rPr lang="en-US" sz="1600" u="none" strike="noStrike" dirty="0" smtClean="0">
                          <a:effectLst/>
                        </a:rPr>
                        <a:t>Distance from back of </a:t>
                      </a:r>
                      <a:r>
                        <a:rPr lang="en-US" sz="1600" u="none" strike="noStrike" dirty="0" err="1" smtClean="0">
                          <a:effectLst/>
                        </a:rPr>
                        <a:t>Dunlora</a:t>
                      </a:r>
                      <a:r>
                        <a:rPr lang="en-US" sz="1600" u="none" strike="noStrike" dirty="0" smtClean="0">
                          <a:effectLst/>
                        </a:rPr>
                        <a:t> to</a:t>
                      </a:r>
                      <a:r>
                        <a:rPr lang="en-US" sz="1600" u="none" strike="noStrike" baseline="0" dirty="0" smtClean="0">
                          <a:effectLst/>
                        </a:rPr>
                        <a:t> schools (minutes)</a:t>
                      </a:r>
                      <a:endParaRPr lang="en-US" sz="16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r>
              <a:tr h="190500">
                <a:tc rowSpan="2">
                  <a:txBody>
                    <a:bodyPr/>
                    <a:lstStyle/>
                    <a:p>
                      <a:pPr algn="ctr" fontAlgn="b"/>
                      <a:r>
                        <a:rPr lang="en-US" sz="1600" u="none" strike="noStrike" dirty="0" smtClean="0">
                          <a:effectLst/>
                        </a:rPr>
                        <a:t>Before</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a:effectLst/>
                        </a:rPr>
                        <a:t>AHS</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12:12</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rowSpan="2">
                  <a:txBody>
                    <a:bodyPr/>
                    <a:lstStyle/>
                    <a:p>
                      <a:pPr algn="ctr" fontAlgn="b"/>
                      <a:r>
                        <a:rPr lang="en-US" sz="1600" u="none" strike="noStrike" dirty="0" smtClean="0">
                          <a:effectLst/>
                        </a:rPr>
                        <a:t>After</a:t>
                      </a:r>
                      <a:endParaRPr lang="en-US" sz="160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a:effectLst/>
                        </a:rPr>
                        <a:t> </a:t>
                      </a:r>
                      <a:r>
                        <a:rPr lang="en-US" sz="1600" u="none" strike="noStrike" dirty="0" smtClean="0">
                          <a:effectLst/>
                        </a:rPr>
                        <a:t>MHS</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vMerge="1">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smtClean="0">
                          <a:effectLst/>
                        </a:rPr>
                        <a:t>16:27</a:t>
                      </a:r>
                      <a:endParaRPr lang="en-US" sz="16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ctr" fontAlgn="b"/>
                      <a:r>
                        <a:rPr lang="en-US" sz="1600" b="1" i="0" u="none" strike="noStrike" dirty="0" smtClean="0">
                          <a:solidFill>
                            <a:schemeClr val="bg1"/>
                          </a:solidFill>
                          <a:effectLst/>
                          <a:latin typeface="+mn-lt"/>
                        </a:rPr>
                        <a:t>Difference</a:t>
                      </a:r>
                      <a:endParaRPr lang="en-US" sz="1600" b="1" i="0" u="none" strike="noStrike" dirty="0">
                        <a:solidFill>
                          <a:schemeClr val="bg1"/>
                        </a:solidFill>
                        <a:effectLst/>
                        <a:latin typeface="+mn-lt"/>
                      </a:endParaRPr>
                    </a:p>
                  </a:txBody>
                  <a:tcPr marL="9525" marR="9525" marT="9525" marB="0" anchor="ctr"/>
                </a:tc>
                <a:tc>
                  <a:txBody>
                    <a:bodyPr/>
                    <a:lstStyle/>
                    <a:p>
                      <a:pPr algn="ctr" fontAlgn="b"/>
                      <a:r>
                        <a:rPr lang="en-US" sz="1600" b="1" i="0" u="none" strike="noStrike" dirty="0" smtClean="0">
                          <a:solidFill>
                            <a:schemeClr val="bg1"/>
                          </a:solidFill>
                          <a:effectLst/>
                          <a:latin typeface="+mn-lt"/>
                        </a:rPr>
                        <a:t>+4:15</a:t>
                      </a:r>
                      <a:endParaRPr lang="en-US" sz="1600" b="1" i="0" u="none" strike="noStrike" dirty="0">
                        <a:solidFill>
                          <a:schemeClr val="bg1"/>
                        </a:solidFill>
                        <a:effectLst/>
                        <a:latin typeface="+mn-lt"/>
                      </a:endParaRPr>
                    </a:p>
                  </a:txBody>
                  <a:tcPr marL="9525" marR="9525" marT="9525" marB="0" anchor="b"/>
                </a:tc>
              </a:tr>
            </a:tbl>
          </a:graphicData>
        </a:graphic>
      </p:graphicFrame>
    </p:spTree>
    <p:extLst>
      <p:ext uri="{BB962C8B-B14F-4D97-AF65-F5344CB8AC3E}">
        <p14:creationId xmlns:p14="http://schemas.microsoft.com/office/powerpoint/2010/main" val="10298395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13158" t="12013" r="24351" b="30329"/>
          <a:stretch/>
        </p:blipFill>
        <p:spPr>
          <a:xfrm>
            <a:off x="4967417" y="1979233"/>
            <a:ext cx="4085968" cy="4878767"/>
          </a:xfrm>
          <a:prstGeom prst="rect">
            <a:avLst/>
          </a:prstGeom>
        </p:spPr>
      </p:pic>
      <p:sp>
        <p:nvSpPr>
          <p:cNvPr id="10" name="5-Point Star 9"/>
          <p:cNvSpPr/>
          <p:nvPr/>
        </p:nvSpPr>
        <p:spPr>
          <a:xfrm>
            <a:off x="6021519" y="6056943"/>
            <a:ext cx="214184" cy="214184"/>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0549" y="3584448"/>
            <a:ext cx="4746868" cy="2031325"/>
          </a:xfrm>
          <a:prstGeom prst="rect">
            <a:avLst/>
          </a:prstGeom>
          <a:noFill/>
        </p:spPr>
        <p:txBody>
          <a:bodyPr wrap="square" rtlCol="0">
            <a:spAutoFit/>
          </a:bodyPr>
          <a:lstStyle/>
          <a:p>
            <a:r>
              <a:rPr lang="en-US" b="1" u="sng" dirty="0"/>
              <a:t>Rio Road East @ Chapel Hill Road</a:t>
            </a:r>
          </a:p>
          <a:p>
            <a:r>
              <a:rPr lang="en-US" dirty="0"/>
              <a:t>Car #1 </a:t>
            </a:r>
            <a:r>
              <a:rPr lang="en-US" dirty="0" smtClean="0"/>
              <a:t>Route</a:t>
            </a:r>
            <a:r>
              <a:rPr lang="en-US" dirty="0"/>
              <a:t>: Rio Rd E to Park St to High St to 9</a:t>
            </a:r>
            <a:r>
              <a:rPr lang="en-US" baseline="30000" dirty="0"/>
              <a:t>th</a:t>
            </a:r>
            <a:r>
              <a:rPr lang="en-US" dirty="0"/>
              <a:t> St NE to Avon St to Mill Creek Drive</a:t>
            </a:r>
          </a:p>
          <a:p>
            <a:endParaRPr lang="en-US" b="1" u="sng" dirty="0" smtClean="0"/>
          </a:p>
          <a:p>
            <a:r>
              <a:rPr lang="en-US" b="1" u="sng" dirty="0" smtClean="0"/>
              <a:t>Cottonwood Drive @ Wildwood Ct</a:t>
            </a:r>
          </a:p>
          <a:p>
            <a:r>
              <a:rPr lang="en-US" dirty="0" smtClean="0"/>
              <a:t>Car #2 Route: Cottonwood Dr to North Ave to Park St to Rio Rd to Hydraulic to Lambs Ln</a:t>
            </a:r>
            <a:endParaRPr lang="en-US" dirty="0"/>
          </a:p>
        </p:txBody>
      </p:sp>
      <p:sp>
        <p:nvSpPr>
          <p:cNvPr id="14" name="5-Point Star 13"/>
          <p:cNvSpPr/>
          <p:nvPr/>
        </p:nvSpPr>
        <p:spPr>
          <a:xfrm>
            <a:off x="5914427" y="3696390"/>
            <a:ext cx="214184" cy="214184"/>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10333" y="3016450"/>
            <a:ext cx="2523319" cy="369332"/>
          </a:xfrm>
          <a:prstGeom prst="rect">
            <a:avLst/>
          </a:prstGeom>
          <a:noFill/>
        </p:spPr>
        <p:txBody>
          <a:bodyPr wrap="none" rtlCol="0">
            <a:spAutoFit/>
          </a:bodyPr>
          <a:lstStyle/>
          <a:p>
            <a:r>
              <a:rPr lang="en-US" b="1" u="sng" dirty="0" smtClean="0"/>
              <a:t>TRAVEL TIME EXERCISES</a:t>
            </a:r>
            <a:endParaRPr lang="en-US" b="1" u="sng" dirty="0"/>
          </a:p>
        </p:txBody>
      </p:sp>
      <p:sp>
        <p:nvSpPr>
          <p:cNvPr id="12" name="Title 1"/>
          <p:cNvSpPr txBox="1">
            <a:spLocks/>
          </p:cNvSpPr>
          <p:nvPr/>
        </p:nvSpPr>
        <p:spPr>
          <a:xfrm>
            <a:off x="83026" y="776802"/>
            <a:ext cx="8538460" cy="1499616"/>
          </a:xfrm>
          <a:prstGeom prst="rect">
            <a:avLst/>
          </a:prstGeom>
        </p:spPr>
        <p:txBody>
          <a:bodyPr vert="horz" lIns="91440" tIns="45720" rIns="91440" bIns="45720" rtlCol="0" anchor="ctr">
            <a:normAutofit/>
          </a:bodyPr>
          <a:lst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a:lstStyle>
          <a:p>
            <a:r>
              <a:rPr lang="en-US" sz="4000" dirty="0" smtClean="0">
                <a:solidFill>
                  <a:srgbClr val="000000"/>
                </a:solidFill>
              </a:rPr>
              <a:t>b   </a:t>
            </a:r>
            <a:r>
              <a:rPr lang="en-US" sz="4000" dirty="0">
                <a:solidFill>
                  <a:srgbClr val="000000"/>
                </a:solidFill>
              </a:rPr>
              <a:t>Rio </a:t>
            </a:r>
            <a:r>
              <a:rPr lang="en-US" sz="4000" dirty="0" smtClean="0">
                <a:solidFill>
                  <a:srgbClr val="000000"/>
                </a:solidFill>
              </a:rPr>
              <a:t>Rd E. </a:t>
            </a:r>
            <a:r>
              <a:rPr lang="en-US" sz="4000" dirty="0">
                <a:solidFill>
                  <a:srgbClr val="000000"/>
                </a:solidFill>
              </a:rPr>
              <a:t>of R&amp;R Tracks and Rio </a:t>
            </a:r>
            <a:r>
              <a:rPr lang="en-US" sz="4000" dirty="0" smtClean="0">
                <a:solidFill>
                  <a:srgbClr val="000000"/>
                </a:solidFill>
              </a:rPr>
              <a:t>Rd E. </a:t>
            </a:r>
            <a:r>
              <a:rPr lang="en-US" sz="4000" dirty="0">
                <a:solidFill>
                  <a:srgbClr val="000000"/>
                </a:solidFill>
              </a:rPr>
              <a:t>of </a:t>
            </a:r>
            <a:r>
              <a:rPr lang="en-US" sz="4000" dirty="0" smtClean="0">
                <a:solidFill>
                  <a:srgbClr val="000000"/>
                </a:solidFill>
              </a:rPr>
              <a:t>   </a:t>
            </a:r>
          </a:p>
          <a:p>
            <a:r>
              <a:rPr lang="en-US" sz="4000" dirty="0" smtClean="0">
                <a:solidFill>
                  <a:srgbClr val="000000"/>
                </a:solidFill>
              </a:rPr>
              <a:t>     </a:t>
            </a:r>
            <a:r>
              <a:rPr lang="en-US" sz="4000" dirty="0" err="1" smtClean="0">
                <a:solidFill>
                  <a:srgbClr val="000000"/>
                </a:solidFill>
              </a:rPr>
              <a:t>Abbington</a:t>
            </a:r>
            <a:r>
              <a:rPr lang="en-US" sz="4000" dirty="0" smtClean="0">
                <a:solidFill>
                  <a:srgbClr val="000000"/>
                </a:solidFill>
              </a:rPr>
              <a:t> </a:t>
            </a:r>
            <a:r>
              <a:rPr lang="en-US" sz="4000" dirty="0">
                <a:solidFill>
                  <a:srgbClr val="000000"/>
                </a:solidFill>
              </a:rPr>
              <a:t>to Pine Haven</a:t>
            </a:r>
          </a:p>
        </p:txBody>
      </p:sp>
    </p:spTree>
    <p:extLst>
      <p:ext uri="{BB962C8B-B14F-4D97-AF65-F5344CB8AC3E}">
        <p14:creationId xmlns:p14="http://schemas.microsoft.com/office/powerpoint/2010/main" val="2272373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13972" y="3313176"/>
            <a:ext cx="3243942" cy="1261884"/>
          </a:xfrm>
          <a:prstGeom prst="rect">
            <a:avLst/>
          </a:prstGeom>
          <a:noFill/>
        </p:spPr>
        <p:txBody>
          <a:bodyPr wrap="square" rtlCol="0">
            <a:spAutoFit/>
          </a:bodyPr>
          <a:lstStyle/>
          <a:p>
            <a:r>
              <a:rPr lang="en-US" sz="1600" dirty="0" smtClean="0">
                <a:solidFill>
                  <a:srgbClr val="000000"/>
                </a:solidFill>
              </a:rPr>
              <a:t>Rio Road East @ Chapel Hill Road</a:t>
            </a:r>
          </a:p>
          <a:p>
            <a:r>
              <a:rPr lang="en-US" sz="1600" dirty="0" smtClean="0">
                <a:solidFill>
                  <a:srgbClr val="000000"/>
                </a:solidFill>
              </a:rPr>
              <a:t>Car#1 left @ 8:24 and arrived at MHS @ 8:42</a:t>
            </a:r>
          </a:p>
          <a:p>
            <a:r>
              <a:rPr lang="en-US" sz="1600" b="1" dirty="0" smtClean="0">
                <a:solidFill>
                  <a:srgbClr val="FF0000"/>
                </a:solidFill>
              </a:rPr>
              <a:t>Travel </a:t>
            </a:r>
            <a:r>
              <a:rPr lang="en-US" sz="1600" b="1" dirty="0">
                <a:solidFill>
                  <a:srgbClr val="FF0000"/>
                </a:solidFill>
              </a:rPr>
              <a:t>Time: 18 minutes</a:t>
            </a:r>
          </a:p>
          <a:p>
            <a:endParaRPr lang="en-US" sz="1200" dirty="0">
              <a:solidFill>
                <a:srgbClr val="000000"/>
              </a:solidFill>
            </a:endParaRPr>
          </a:p>
        </p:txBody>
      </p:sp>
      <p:sp>
        <p:nvSpPr>
          <p:cNvPr id="5" name="TextBox 4"/>
          <p:cNvSpPr txBox="1"/>
          <p:nvPr/>
        </p:nvSpPr>
        <p:spPr>
          <a:xfrm>
            <a:off x="5333910" y="3283421"/>
            <a:ext cx="3159578" cy="1261884"/>
          </a:xfrm>
          <a:prstGeom prst="rect">
            <a:avLst/>
          </a:prstGeom>
          <a:noFill/>
        </p:spPr>
        <p:txBody>
          <a:bodyPr wrap="square" rtlCol="0">
            <a:spAutoFit/>
          </a:bodyPr>
          <a:lstStyle/>
          <a:p>
            <a:r>
              <a:rPr lang="en-US" sz="1600" dirty="0" smtClean="0">
                <a:solidFill>
                  <a:srgbClr val="000000"/>
                </a:solidFill>
              </a:rPr>
              <a:t>Rio Road East @ Chapel Hill Road</a:t>
            </a:r>
          </a:p>
          <a:p>
            <a:r>
              <a:rPr lang="en-US" sz="1600" dirty="0" smtClean="0">
                <a:solidFill>
                  <a:srgbClr val="000000"/>
                </a:solidFill>
              </a:rPr>
              <a:t>Car#1 left @ 8:30 and arrived at MHS @ 8:51</a:t>
            </a:r>
          </a:p>
          <a:p>
            <a:r>
              <a:rPr lang="en-US" sz="1600" b="1" dirty="0" smtClean="0">
                <a:solidFill>
                  <a:srgbClr val="FF0000"/>
                </a:solidFill>
              </a:rPr>
              <a:t>Travel </a:t>
            </a:r>
            <a:r>
              <a:rPr lang="en-US" sz="1600" b="1" dirty="0">
                <a:solidFill>
                  <a:srgbClr val="FF0000"/>
                </a:solidFill>
              </a:rPr>
              <a:t>Time: </a:t>
            </a:r>
            <a:r>
              <a:rPr lang="en-US" sz="1600" b="1" dirty="0" smtClean="0">
                <a:solidFill>
                  <a:srgbClr val="FF0000"/>
                </a:solidFill>
              </a:rPr>
              <a:t>21 </a:t>
            </a:r>
            <a:r>
              <a:rPr lang="en-US" sz="1600" b="1" dirty="0">
                <a:solidFill>
                  <a:srgbClr val="FF0000"/>
                </a:solidFill>
              </a:rPr>
              <a:t>minutes</a:t>
            </a:r>
          </a:p>
          <a:p>
            <a:endParaRPr lang="en-US" sz="1200" dirty="0">
              <a:solidFill>
                <a:srgbClr val="000000"/>
              </a:solidFill>
            </a:endParaRPr>
          </a:p>
        </p:txBody>
      </p:sp>
      <p:sp>
        <p:nvSpPr>
          <p:cNvPr id="6" name="TextBox 5"/>
          <p:cNvSpPr txBox="1"/>
          <p:nvPr/>
        </p:nvSpPr>
        <p:spPr>
          <a:xfrm>
            <a:off x="1848715" y="4711532"/>
            <a:ext cx="3148149" cy="1261884"/>
          </a:xfrm>
          <a:prstGeom prst="rect">
            <a:avLst/>
          </a:prstGeom>
          <a:noFill/>
        </p:spPr>
        <p:txBody>
          <a:bodyPr wrap="square" rtlCol="0">
            <a:spAutoFit/>
          </a:bodyPr>
          <a:lstStyle/>
          <a:p>
            <a:r>
              <a:rPr lang="en-US" sz="1600" dirty="0" smtClean="0">
                <a:solidFill>
                  <a:srgbClr val="000000"/>
                </a:solidFill>
              </a:rPr>
              <a:t>Cottonwood Drive @ Wildwood Ct</a:t>
            </a:r>
          </a:p>
          <a:p>
            <a:r>
              <a:rPr lang="en-US" sz="1600" dirty="0" smtClean="0">
                <a:solidFill>
                  <a:srgbClr val="000000"/>
                </a:solidFill>
              </a:rPr>
              <a:t>Car#2 left @ 8:30 and arrived at AHS @ 8:49</a:t>
            </a:r>
          </a:p>
          <a:p>
            <a:r>
              <a:rPr lang="en-US" sz="1600" b="1" dirty="0" smtClean="0">
                <a:solidFill>
                  <a:srgbClr val="FF0000"/>
                </a:solidFill>
              </a:rPr>
              <a:t>Travel </a:t>
            </a:r>
            <a:r>
              <a:rPr lang="en-US" sz="1600" b="1" dirty="0">
                <a:solidFill>
                  <a:srgbClr val="FF0000"/>
                </a:solidFill>
              </a:rPr>
              <a:t>Time: </a:t>
            </a:r>
            <a:r>
              <a:rPr lang="en-US" sz="1600" b="1" dirty="0" smtClean="0">
                <a:solidFill>
                  <a:srgbClr val="FF0000"/>
                </a:solidFill>
              </a:rPr>
              <a:t>19 </a:t>
            </a:r>
            <a:r>
              <a:rPr lang="en-US" sz="1600" b="1" dirty="0">
                <a:solidFill>
                  <a:srgbClr val="FF0000"/>
                </a:solidFill>
              </a:rPr>
              <a:t>minutes</a:t>
            </a:r>
          </a:p>
          <a:p>
            <a:endParaRPr lang="en-US" sz="1200" dirty="0">
              <a:solidFill>
                <a:srgbClr val="000000"/>
              </a:solidFill>
            </a:endParaRPr>
          </a:p>
        </p:txBody>
      </p:sp>
      <p:sp>
        <p:nvSpPr>
          <p:cNvPr id="7" name="TextBox 6"/>
          <p:cNvSpPr txBox="1"/>
          <p:nvPr/>
        </p:nvSpPr>
        <p:spPr>
          <a:xfrm>
            <a:off x="5345339" y="4686133"/>
            <a:ext cx="3148149" cy="1261884"/>
          </a:xfrm>
          <a:prstGeom prst="rect">
            <a:avLst/>
          </a:prstGeom>
          <a:noFill/>
        </p:spPr>
        <p:txBody>
          <a:bodyPr wrap="square" rtlCol="0">
            <a:spAutoFit/>
          </a:bodyPr>
          <a:lstStyle/>
          <a:p>
            <a:r>
              <a:rPr lang="en-US" sz="1600" dirty="0" smtClean="0">
                <a:solidFill>
                  <a:srgbClr val="000000"/>
                </a:solidFill>
              </a:rPr>
              <a:t>Cottonwood Drive @ Wildwood Ct</a:t>
            </a:r>
          </a:p>
          <a:p>
            <a:r>
              <a:rPr lang="en-US" sz="1600" dirty="0" smtClean="0">
                <a:solidFill>
                  <a:srgbClr val="000000"/>
                </a:solidFill>
              </a:rPr>
              <a:t>Car#2 left @ 8:25 and arrived at AHS @ 8:44</a:t>
            </a:r>
          </a:p>
          <a:p>
            <a:r>
              <a:rPr lang="en-US" sz="1600" b="1" dirty="0" smtClean="0">
                <a:solidFill>
                  <a:srgbClr val="FF0000"/>
                </a:solidFill>
              </a:rPr>
              <a:t>Travel </a:t>
            </a:r>
            <a:r>
              <a:rPr lang="en-US" sz="1600" b="1" dirty="0">
                <a:solidFill>
                  <a:srgbClr val="FF0000"/>
                </a:solidFill>
              </a:rPr>
              <a:t>Time: </a:t>
            </a:r>
            <a:r>
              <a:rPr lang="en-US" sz="1600" b="1" dirty="0" smtClean="0">
                <a:solidFill>
                  <a:srgbClr val="FF0000"/>
                </a:solidFill>
              </a:rPr>
              <a:t>19 </a:t>
            </a:r>
            <a:r>
              <a:rPr lang="en-US" sz="1600" b="1" dirty="0">
                <a:solidFill>
                  <a:srgbClr val="FF0000"/>
                </a:solidFill>
              </a:rPr>
              <a:t>minutes</a:t>
            </a:r>
          </a:p>
          <a:p>
            <a:endParaRPr lang="en-US" sz="1200" dirty="0">
              <a:solidFill>
                <a:srgbClr val="000000"/>
              </a:solidFill>
            </a:endParaRPr>
          </a:p>
        </p:txBody>
      </p:sp>
      <p:sp>
        <p:nvSpPr>
          <p:cNvPr id="8" name="TextBox 7"/>
          <p:cNvSpPr txBox="1"/>
          <p:nvPr/>
        </p:nvSpPr>
        <p:spPr>
          <a:xfrm>
            <a:off x="2490652" y="2516635"/>
            <a:ext cx="1353256" cy="646331"/>
          </a:xfrm>
          <a:prstGeom prst="rect">
            <a:avLst/>
          </a:prstGeom>
          <a:noFill/>
        </p:spPr>
        <p:txBody>
          <a:bodyPr wrap="none" rtlCol="0">
            <a:spAutoFit/>
          </a:bodyPr>
          <a:lstStyle/>
          <a:p>
            <a:pPr algn="ctr"/>
            <a:r>
              <a:rPr lang="en-US" dirty="0" smtClean="0">
                <a:solidFill>
                  <a:srgbClr val="000000"/>
                </a:solidFill>
              </a:rPr>
              <a:t>Spring 2015</a:t>
            </a:r>
          </a:p>
          <a:p>
            <a:pPr algn="ctr"/>
            <a:r>
              <a:rPr lang="en-US" dirty="0" smtClean="0">
                <a:solidFill>
                  <a:srgbClr val="000000"/>
                </a:solidFill>
              </a:rPr>
              <a:t>5/29/15</a:t>
            </a:r>
            <a:endParaRPr lang="en-US" dirty="0">
              <a:solidFill>
                <a:srgbClr val="000000"/>
              </a:solidFill>
            </a:endParaRPr>
          </a:p>
        </p:txBody>
      </p:sp>
      <p:sp>
        <p:nvSpPr>
          <p:cNvPr id="9" name="TextBox 8"/>
          <p:cNvSpPr txBox="1"/>
          <p:nvPr/>
        </p:nvSpPr>
        <p:spPr>
          <a:xfrm>
            <a:off x="6065521" y="2514285"/>
            <a:ext cx="1083310" cy="646331"/>
          </a:xfrm>
          <a:prstGeom prst="rect">
            <a:avLst/>
          </a:prstGeom>
          <a:noFill/>
        </p:spPr>
        <p:txBody>
          <a:bodyPr wrap="none" rtlCol="0">
            <a:spAutoFit/>
          </a:bodyPr>
          <a:lstStyle/>
          <a:p>
            <a:pPr algn="ctr"/>
            <a:r>
              <a:rPr lang="en-US" dirty="0" smtClean="0">
                <a:solidFill>
                  <a:srgbClr val="000000"/>
                </a:solidFill>
              </a:rPr>
              <a:t>Fall 2015</a:t>
            </a:r>
          </a:p>
          <a:p>
            <a:pPr algn="ctr"/>
            <a:r>
              <a:rPr lang="en-US" dirty="0" smtClean="0">
                <a:solidFill>
                  <a:srgbClr val="000000"/>
                </a:solidFill>
              </a:rPr>
              <a:t>9/21/15</a:t>
            </a:r>
            <a:endParaRPr lang="en-US" dirty="0">
              <a:solidFill>
                <a:srgbClr val="000000"/>
              </a:solidFill>
            </a:endParaRPr>
          </a:p>
        </p:txBody>
      </p:sp>
      <p:sp>
        <p:nvSpPr>
          <p:cNvPr id="11" name="TextBox 10"/>
          <p:cNvSpPr txBox="1"/>
          <p:nvPr/>
        </p:nvSpPr>
        <p:spPr>
          <a:xfrm>
            <a:off x="109693" y="3313176"/>
            <a:ext cx="1595309" cy="646331"/>
          </a:xfrm>
          <a:prstGeom prst="rect">
            <a:avLst/>
          </a:prstGeom>
          <a:noFill/>
        </p:spPr>
        <p:txBody>
          <a:bodyPr wrap="none" rtlCol="0">
            <a:spAutoFit/>
          </a:bodyPr>
          <a:lstStyle/>
          <a:p>
            <a:pPr algn="ctr"/>
            <a:r>
              <a:rPr lang="en-US" dirty="0" smtClean="0">
                <a:solidFill>
                  <a:srgbClr val="000000"/>
                </a:solidFill>
              </a:rPr>
              <a:t>MONTICELLO </a:t>
            </a:r>
          </a:p>
          <a:p>
            <a:pPr algn="ctr"/>
            <a:r>
              <a:rPr lang="en-US" dirty="0" smtClean="0">
                <a:solidFill>
                  <a:srgbClr val="000000"/>
                </a:solidFill>
              </a:rPr>
              <a:t>HIGH SCHOOL</a:t>
            </a:r>
            <a:endParaRPr lang="en-US" dirty="0">
              <a:solidFill>
                <a:srgbClr val="000000"/>
              </a:solidFill>
            </a:endParaRPr>
          </a:p>
        </p:txBody>
      </p:sp>
      <p:sp>
        <p:nvSpPr>
          <p:cNvPr id="12" name="TextBox 11"/>
          <p:cNvSpPr txBox="1"/>
          <p:nvPr/>
        </p:nvSpPr>
        <p:spPr>
          <a:xfrm>
            <a:off x="48643" y="4776279"/>
            <a:ext cx="1595309" cy="646331"/>
          </a:xfrm>
          <a:prstGeom prst="rect">
            <a:avLst/>
          </a:prstGeom>
          <a:noFill/>
        </p:spPr>
        <p:txBody>
          <a:bodyPr wrap="none" rtlCol="0">
            <a:spAutoFit/>
          </a:bodyPr>
          <a:lstStyle/>
          <a:p>
            <a:pPr algn="ctr"/>
            <a:r>
              <a:rPr lang="en-US" dirty="0" smtClean="0">
                <a:solidFill>
                  <a:srgbClr val="000000"/>
                </a:solidFill>
              </a:rPr>
              <a:t>ALBEMARLE  </a:t>
            </a:r>
          </a:p>
          <a:p>
            <a:pPr algn="ctr"/>
            <a:r>
              <a:rPr lang="en-US" dirty="0" smtClean="0">
                <a:solidFill>
                  <a:srgbClr val="000000"/>
                </a:solidFill>
              </a:rPr>
              <a:t>HIGH SCHOOL</a:t>
            </a:r>
            <a:endParaRPr lang="en-US" dirty="0">
              <a:solidFill>
                <a:srgbClr val="000000"/>
              </a:solidFill>
            </a:endParaRPr>
          </a:p>
        </p:txBody>
      </p:sp>
      <p:sp>
        <p:nvSpPr>
          <p:cNvPr id="13" name="Title 1"/>
          <p:cNvSpPr txBox="1">
            <a:spLocks/>
          </p:cNvSpPr>
          <p:nvPr/>
        </p:nvSpPr>
        <p:spPr>
          <a:xfrm>
            <a:off x="83026" y="776802"/>
            <a:ext cx="8538460" cy="1499616"/>
          </a:xfrm>
          <a:prstGeom prst="rect">
            <a:avLst/>
          </a:prstGeom>
        </p:spPr>
        <p:txBody>
          <a:bodyPr vert="horz" lIns="91440" tIns="45720" rIns="91440" bIns="45720" rtlCol="0" anchor="ctr">
            <a:normAutofit/>
          </a:bodyPr>
          <a:lstStyle>
            <a:lvl1pPr algn="l" defTabSz="914377" rtl="0" eaLnBrk="1" latinLnBrk="0" hangingPunct="1">
              <a:lnSpc>
                <a:spcPct val="80000"/>
              </a:lnSpc>
              <a:spcBef>
                <a:spcPct val="0"/>
              </a:spcBef>
              <a:buNone/>
              <a:defRPr sz="4400" b="0" i="0" u="none" kern="1200" cap="all" spc="100" baseline="0">
                <a:solidFill>
                  <a:schemeClr val="tx1">
                    <a:lumMod val="90000"/>
                    <a:lumOff val="10000"/>
                  </a:schemeClr>
                </a:solidFill>
                <a:latin typeface="+mj-lt"/>
                <a:ea typeface="+mj-ea"/>
                <a:cs typeface="+mj-cs"/>
              </a:defRPr>
            </a:lvl1pPr>
          </a:lstStyle>
          <a:p>
            <a:r>
              <a:rPr lang="en-US" sz="4000" dirty="0" smtClean="0">
                <a:solidFill>
                  <a:srgbClr val="000000"/>
                </a:solidFill>
              </a:rPr>
              <a:t>b   </a:t>
            </a:r>
            <a:r>
              <a:rPr lang="en-US" sz="4000" dirty="0">
                <a:solidFill>
                  <a:srgbClr val="000000"/>
                </a:solidFill>
              </a:rPr>
              <a:t>Rio </a:t>
            </a:r>
            <a:r>
              <a:rPr lang="en-US" sz="4000" dirty="0" smtClean="0">
                <a:solidFill>
                  <a:srgbClr val="000000"/>
                </a:solidFill>
              </a:rPr>
              <a:t>Rd E. </a:t>
            </a:r>
            <a:r>
              <a:rPr lang="en-US" sz="4000" dirty="0">
                <a:solidFill>
                  <a:srgbClr val="000000"/>
                </a:solidFill>
              </a:rPr>
              <a:t>of R&amp;R Tracks and Rio </a:t>
            </a:r>
            <a:r>
              <a:rPr lang="en-US" sz="4000" dirty="0" smtClean="0">
                <a:solidFill>
                  <a:srgbClr val="000000"/>
                </a:solidFill>
              </a:rPr>
              <a:t>Rd E. </a:t>
            </a:r>
            <a:r>
              <a:rPr lang="en-US" sz="4000" dirty="0">
                <a:solidFill>
                  <a:srgbClr val="000000"/>
                </a:solidFill>
              </a:rPr>
              <a:t>of </a:t>
            </a:r>
            <a:r>
              <a:rPr lang="en-US" sz="4000" dirty="0" smtClean="0">
                <a:solidFill>
                  <a:srgbClr val="000000"/>
                </a:solidFill>
              </a:rPr>
              <a:t>   </a:t>
            </a:r>
          </a:p>
          <a:p>
            <a:r>
              <a:rPr lang="en-US" sz="4000" dirty="0" smtClean="0">
                <a:solidFill>
                  <a:srgbClr val="000000"/>
                </a:solidFill>
              </a:rPr>
              <a:t>     </a:t>
            </a:r>
            <a:r>
              <a:rPr lang="en-US" sz="4000" dirty="0" err="1" smtClean="0">
                <a:solidFill>
                  <a:srgbClr val="000000"/>
                </a:solidFill>
              </a:rPr>
              <a:t>Abbington</a:t>
            </a:r>
            <a:r>
              <a:rPr lang="en-US" sz="4000" dirty="0" smtClean="0">
                <a:solidFill>
                  <a:srgbClr val="000000"/>
                </a:solidFill>
              </a:rPr>
              <a:t> </a:t>
            </a:r>
            <a:r>
              <a:rPr lang="en-US" sz="4000" dirty="0">
                <a:solidFill>
                  <a:srgbClr val="000000"/>
                </a:solidFill>
              </a:rPr>
              <a:t>to Pine Haven</a:t>
            </a:r>
          </a:p>
        </p:txBody>
      </p:sp>
    </p:spTree>
    <p:extLst>
      <p:ext uri="{BB962C8B-B14F-4D97-AF65-F5344CB8AC3E}">
        <p14:creationId xmlns:p14="http://schemas.microsoft.com/office/powerpoint/2010/main" val="24723087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Demographic comparisons</a:t>
            </a:r>
            <a:endParaRPr lang="en-US" dirty="0"/>
          </a:p>
        </p:txBody>
      </p:sp>
      <p:graphicFrame>
        <p:nvGraphicFramePr>
          <p:cNvPr id="4" name="Chart 3"/>
          <p:cNvGraphicFramePr/>
          <p:nvPr>
            <p:extLst>
              <p:ext uri="{D42A27DB-BD31-4B8C-83A1-F6EECF244321}">
                <p14:modId xmlns:p14="http://schemas.microsoft.com/office/powerpoint/2010/main" val="1175156634"/>
              </p:ext>
            </p:extLst>
          </p:nvPr>
        </p:nvGraphicFramePr>
        <p:xfrm>
          <a:off x="548345" y="2268377"/>
          <a:ext cx="8080500" cy="41968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46912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2730069570"/>
              </p:ext>
            </p:extLst>
          </p:nvPr>
        </p:nvGraphicFramePr>
        <p:xfrm>
          <a:off x="663190" y="2525854"/>
          <a:ext cx="3819008" cy="327294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Demographic comparisons</a:t>
            </a:r>
            <a:endParaRPr lang="en-US" dirty="0"/>
          </a:p>
        </p:txBody>
      </p:sp>
      <p:graphicFrame>
        <p:nvGraphicFramePr>
          <p:cNvPr id="5" name="Chart 4"/>
          <p:cNvGraphicFramePr/>
          <p:nvPr>
            <p:extLst>
              <p:ext uri="{D42A27DB-BD31-4B8C-83A1-F6EECF244321}">
                <p14:modId xmlns:p14="http://schemas.microsoft.com/office/powerpoint/2010/main" val="3528120605"/>
              </p:ext>
            </p:extLst>
          </p:nvPr>
        </p:nvGraphicFramePr>
        <p:xfrm>
          <a:off x="4680398" y="2525855"/>
          <a:ext cx="3883157" cy="32706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52019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utilization</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080193745"/>
              </p:ext>
            </p:extLst>
          </p:nvPr>
        </p:nvGraphicFramePr>
        <p:xfrm>
          <a:off x="1444167" y="3288785"/>
          <a:ext cx="6285400" cy="263796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645675" y="2884393"/>
            <a:ext cx="936475" cy="563231"/>
          </a:xfrm>
          <a:prstGeom prst="rect">
            <a:avLst/>
          </a:prstGeom>
          <a:noFill/>
        </p:spPr>
        <p:txBody>
          <a:bodyPr wrap="none" rtlCol="0">
            <a:spAutoFit/>
          </a:bodyPr>
          <a:lstStyle/>
          <a:p>
            <a:pPr algn="ctr"/>
            <a:r>
              <a:rPr lang="en-US" sz="1530" dirty="0" smtClean="0"/>
              <a:t>1 year:</a:t>
            </a:r>
          </a:p>
          <a:p>
            <a:pPr algn="ctr"/>
            <a:r>
              <a:rPr lang="en-US" sz="1530" dirty="0" smtClean="0"/>
              <a:t>2016/17</a:t>
            </a:r>
            <a:endParaRPr lang="en-US" sz="1530" dirty="0"/>
          </a:p>
        </p:txBody>
      </p:sp>
      <p:sp>
        <p:nvSpPr>
          <p:cNvPr id="6" name="TextBox 5"/>
          <p:cNvSpPr txBox="1"/>
          <p:nvPr/>
        </p:nvSpPr>
        <p:spPr>
          <a:xfrm>
            <a:off x="6045951" y="2884392"/>
            <a:ext cx="936475" cy="563231"/>
          </a:xfrm>
          <a:prstGeom prst="rect">
            <a:avLst/>
          </a:prstGeom>
          <a:noFill/>
        </p:spPr>
        <p:txBody>
          <a:bodyPr wrap="none" rtlCol="0">
            <a:spAutoFit/>
          </a:bodyPr>
          <a:lstStyle/>
          <a:p>
            <a:pPr algn="ctr"/>
            <a:r>
              <a:rPr lang="en-US" sz="1530" dirty="0"/>
              <a:t>5 </a:t>
            </a:r>
            <a:r>
              <a:rPr lang="en-US" sz="1530" dirty="0" smtClean="0"/>
              <a:t>year*:</a:t>
            </a:r>
          </a:p>
          <a:p>
            <a:pPr algn="ctr"/>
            <a:r>
              <a:rPr lang="en-US" sz="1530" dirty="0" smtClean="0"/>
              <a:t>2020/21</a:t>
            </a:r>
            <a:endParaRPr lang="en-US" sz="1530" dirty="0"/>
          </a:p>
        </p:txBody>
      </p:sp>
      <p:sp>
        <p:nvSpPr>
          <p:cNvPr id="7" name="TextBox 6"/>
          <p:cNvSpPr txBox="1"/>
          <p:nvPr/>
        </p:nvSpPr>
        <p:spPr>
          <a:xfrm>
            <a:off x="1143445" y="2423714"/>
            <a:ext cx="4423366" cy="327782"/>
          </a:xfrm>
          <a:prstGeom prst="rect">
            <a:avLst/>
          </a:prstGeom>
          <a:noFill/>
        </p:spPr>
        <p:txBody>
          <a:bodyPr wrap="square" rtlCol="0">
            <a:spAutoFit/>
          </a:bodyPr>
          <a:lstStyle/>
          <a:p>
            <a:pPr algn="ctr"/>
            <a:r>
              <a:rPr lang="en-US" sz="1530" u="sng" dirty="0" smtClean="0"/>
              <a:t>Redistricting Impact with No Grandfather Clause</a:t>
            </a:r>
            <a:endParaRPr lang="en-US" sz="1530" u="sng" dirty="0"/>
          </a:p>
        </p:txBody>
      </p:sp>
      <p:sp>
        <p:nvSpPr>
          <p:cNvPr id="8" name="TextBox 7"/>
          <p:cNvSpPr txBox="1"/>
          <p:nvPr/>
        </p:nvSpPr>
        <p:spPr>
          <a:xfrm>
            <a:off x="1324678" y="6109554"/>
            <a:ext cx="6886845" cy="646331"/>
          </a:xfrm>
          <a:prstGeom prst="rect">
            <a:avLst/>
          </a:prstGeom>
          <a:noFill/>
        </p:spPr>
        <p:txBody>
          <a:bodyPr wrap="square" rtlCol="0">
            <a:spAutoFit/>
          </a:bodyPr>
          <a:lstStyle/>
          <a:p>
            <a:r>
              <a:rPr lang="en-US" sz="1200" dirty="0" smtClean="0"/>
              <a:t>*Based on 5 year projections of school enrollment +/- the affected neighborhood’s </a:t>
            </a:r>
            <a:r>
              <a:rPr lang="en-US" sz="1200" i="1" u="sng" dirty="0" smtClean="0"/>
              <a:t>current</a:t>
            </a:r>
            <a:r>
              <a:rPr lang="en-US" sz="1200" dirty="0" smtClean="0"/>
              <a:t> high school enrollment.  It does not reflect any growth in the neighborhood enrollment as that information is not available.</a:t>
            </a:r>
          </a:p>
          <a:p>
            <a:endParaRPr lang="en-US" sz="1200" dirty="0"/>
          </a:p>
        </p:txBody>
      </p:sp>
    </p:spTree>
    <p:extLst>
      <p:ext uri="{BB962C8B-B14F-4D97-AF65-F5344CB8AC3E}">
        <p14:creationId xmlns:p14="http://schemas.microsoft.com/office/powerpoint/2010/main" val="3224729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utilization</a:t>
            </a:r>
            <a:endParaRPr lang="en-US" dirty="0"/>
          </a:p>
        </p:txBody>
      </p:sp>
      <p:graphicFrame>
        <p:nvGraphicFramePr>
          <p:cNvPr id="8" name="Chart 7"/>
          <p:cNvGraphicFramePr>
            <a:graphicFrameLocks/>
          </p:cNvGraphicFramePr>
          <p:nvPr>
            <p:extLst>
              <p:ext uri="{D42A27DB-BD31-4B8C-83A1-F6EECF244321}">
                <p14:modId xmlns:p14="http://schemas.microsoft.com/office/powerpoint/2010/main" val="969056990"/>
              </p:ext>
            </p:extLst>
          </p:nvPr>
        </p:nvGraphicFramePr>
        <p:xfrm>
          <a:off x="1386500" y="2721517"/>
          <a:ext cx="6285400" cy="263796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281890" y="2260839"/>
            <a:ext cx="5487878" cy="327782"/>
          </a:xfrm>
          <a:prstGeom prst="rect">
            <a:avLst/>
          </a:prstGeom>
          <a:noFill/>
        </p:spPr>
        <p:txBody>
          <a:bodyPr wrap="square" rtlCol="0">
            <a:spAutoFit/>
          </a:bodyPr>
          <a:lstStyle/>
          <a:p>
            <a:r>
              <a:rPr lang="en-US" sz="1530" u="sng" dirty="0" smtClean="0"/>
              <a:t>Redistricting Impact with Recommended Grandfather Clause**</a:t>
            </a:r>
            <a:endParaRPr lang="en-US" sz="1530" u="sng" dirty="0"/>
          </a:p>
        </p:txBody>
      </p:sp>
      <p:sp>
        <p:nvSpPr>
          <p:cNvPr id="3" name="Rectangle 2"/>
          <p:cNvSpPr/>
          <p:nvPr/>
        </p:nvSpPr>
        <p:spPr>
          <a:xfrm>
            <a:off x="481913" y="5832041"/>
            <a:ext cx="8447903" cy="646331"/>
          </a:xfrm>
          <a:prstGeom prst="rect">
            <a:avLst/>
          </a:prstGeom>
        </p:spPr>
        <p:txBody>
          <a:bodyPr wrap="square">
            <a:spAutoFit/>
          </a:bodyPr>
          <a:lstStyle/>
          <a:p>
            <a:pPr algn="just"/>
            <a:r>
              <a:rPr lang="en-US" sz="1200" dirty="0"/>
              <a:t>**For this exercise, it is assumed that 100% of students and sibling elect to remain at Albemarle who have the option.  Each incoming class is the average grade level of the current high school enrollment in the affected neighborhoods (214/4) minus the number of siblings that could elect to attend at Albemarle.</a:t>
            </a:r>
          </a:p>
        </p:txBody>
      </p:sp>
    </p:spTree>
    <p:extLst>
      <p:ext uri="{BB962C8B-B14F-4D97-AF65-F5344CB8AC3E}">
        <p14:creationId xmlns:p14="http://schemas.microsoft.com/office/powerpoint/2010/main" val="20164882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Feeder pattern changes</a:t>
            </a:r>
            <a:endParaRPr lang="en-US" dirty="0"/>
          </a:p>
        </p:txBody>
      </p:sp>
      <p:sp>
        <p:nvSpPr>
          <p:cNvPr id="4" name="Rectangle 3"/>
          <p:cNvSpPr/>
          <p:nvPr/>
        </p:nvSpPr>
        <p:spPr>
          <a:xfrm>
            <a:off x="1263816" y="3052519"/>
            <a:ext cx="1480717" cy="1761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5" name="Rectangle 4"/>
          <p:cNvSpPr/>
          <p:nvPr/>
        </p:nvSpPr>
        <p:spPr>
          <a:xfrm>
            <a:off x="2195892" y="3420820"/>
            <a:ext cx="548641" cy="1761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6" name="Rectangle 5"/>
          <p:cNvSpPr/>
          <p:nvPr/>
        </p:nvSpPr>
        <p:spPr>
          <a:xfrm>
            <a:off x="2007932" y="3804361"/>
            <a:ext cx="736602" cy="1761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7" name="Rectangle 6"/>
          <p:cNvSpPr/>
          <p:nvPr/>
        </p:nvSpPr>
        <p:spPr>
          <a:xfrm>
            <a:off x="2195892" y="4169615"/>
            <a:ext cx="548641" cy="1761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8" name="Rectangle 7"/>
          <p:cNvSpPr/>
          <p:nvPr/>
        </p:nvSpPr>
        <p:spPr>
          <a:xfrm>
            <a:off x="1078396" y="4534869"/>
            <a:ext cx="1666137" cy="1761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dirty="0">
                <a:solidFill>
                  <a:prstClr val="white"/>
                </a:solidFill>
                <a:latin typeface="Tw Cen MT" panose="020B0602020104020603" pitchFamily="34" charset="0"/>
              </a:rPr>
              <a:t>HENLEY</a:t>
            </a:r>
          </a:p>
        </p:txBody>
      </p:sp>
      <p:sp>
        <p:nvSpPr>
          <p:cNvPr id="9" name="Rectangle 8"/>
          <p:cNvSpPr/>
          <p:nvPr/>
        </p:nvSpPr>
        <p:spPr>
          <a:xfrm>
            <a:off x="1430136" y="5281630"/>
            <a:ext cx="1019756" cy="37033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90" dirty="0">
                <a:solidFill>
                  <a:prstClr val="white"/>
                </a:solidFill>
                <a:latin typeface="Tw Cen MT" panose="020B0602020104020603" pitchFamily="34" charset="0"/>
              </a:rPr>
              <a:t>WESTERN ALBEMARLE</a:t>
            </a:r>
          </a:p>
        </p:txBody>
      </p:sp>
      <p:sp>
        <p:nvSpPr>
          <p:cNvPr id="10" name="Down Arrow 9"/>
          <p:cNvSpPr/>
          <p:nvPr/>
        </p:nvSpPr>
        <p:spPr>
          <a:xfrm>
            <a:off x="1815553" y="4793559"/>
            <a:ext cx="248920" cy="386540"/>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prstClr val="white"/>
              </a:solidFill>
              <a:latin typeface="Tw Cen MT" panose="020B0602020104020603" pitchFamily="34" charset="0"/>
            </a:endParaRPr>
          </a:p>
        </p:txBody>
      </p:sp>
      <p:sp>
        <p:nvSpPr>
          <p:cNvPr id="11" name="Rectangle 10"/>
          <p:cNvSpPr/>
          <p:nvPr/>
        </p:nvSpPr>
        <p:spPr>
          <a:xfrm>
            <a:off x="3119258" y="3050421"/>
            <a:ext cx="365169" cy="18339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12" name="Rectangle 11"/>
          <p:cNvSpPr/>
          <p:nvPr/>
        </p:nvSpPr>
        <p:spPr>
          <a:xfrm>
            <a:off x="3121392" y="3422098"/>
            <a:ext cx="365169" cy="18339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13" name="Rectangle 12"/>
          <p:cNvSpPr/>
          <p:nvPr/>
        </p:nvSpPr>
        <p:spPr>
          <a:xfrm>
            <a:off x="3121391" y="4162352"/>
            <a:ext cx="277625" cy="18339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14" name="Rectangle 13"/>
          <p:cNvSpPr/>
          <p:nvPr/>
        </p:nvSpPr>
        <p:spPr>
          <a:xfrm>
            <a:off x="3119257" y="4531237"/>
            <a:ext cx="933152" cy="18339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dirty="0">
                <a:solidFill>
                  <a:prstClr val="white"/>
                </a:solidFill>
                <a:latin typeface="Tw Cen MT" panose="020B0602020104020603" pitchFamily="34" charset="0"/>
              </a:rPr>
              <a:t>WALTON</a:t>
            </a:r>
          </a:p>
        </p:txBody>
      </p:sp>
      <p:sp>
        <p:nvSpPr>
          <p:cNvPr id="15" name="Rectangle 14"/>
          <p:cNvSpPr/>
          <p:nvPr/>
        </p:nvSpPr>
        <p:spPr>
          <a:xfrm>
            <a:off x="3650940" y="3788247"/>
            <a:ext cx="1115766" cy="1833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16" name="Rectangle 15"/>
          <p:cNvSpPr/>
          <p:nvPr/>
        </p:nvSpPr>
        <p:spPr>
          <a:xfrm>
            <a:off x="3646670" y="3788247"/>
            <a:ext cx="456986" cy="18339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17" name="Rectangle 16"/>
          <p:cNvSpPr/>
          <p:nvPr/>
        </p:nvSpPr>
        <p:spPr>
          <a:xfrm>
            <a:off x="3852743" y="4161402"/>
            <a:ext cx="913962" cy="1833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18" name="Rectangle 17"/>
          <p:cNvSpPr/>
          <p:nvPr/>
        </p:nvSpPr>
        <p:spPr>
          <a:xfrm>
            <a:off x="3852744" y="4159114"/>
            <a:ext cx="250913" cy="18339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19" name="Rectangle 18"/>
          <p:cNvSpPr/>
          <p:nvPr/>
        </p:nvSpPr>
        <p:spPr>
          <a:xfrm>
            <a:off x="4893035" y="4161402"/>
            <a:ext cx="925628" cy="1833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0" name="Rectangle 19"/>
          <p:cNvSpPr/>
          <p:nvPr/>
        </p:nvSpPr>
        <p:spPr>
          <a:xfrm>
            <a:off x="4153001" y="4527606"/>
            <a:ext cx="1291607" cy="18339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dirty="0">
                <a:solidFill>
                  <a:prstClr val="white"/>
                </a:solidFill>
                <a:latin typeface="Tw Cen MT" panose="020B0602020104020603" pitchFamily="34" charset="0"/>
              </a:rPr>
              <a:t>BURLEY</a:t>
            </a:r>
          </a:p>
        </p:txBody>
      </p:sp>
      <p:sp>
        <p:nvSpPr>
          <p:cNvPr id="21" name="Rectangle 20"/>
          <p:cNvSpPr/>
          <p:nvPr/>
        </p:nvSpPr>
        <p:spPr>
          <a:xfrm>
            <a:off x="5246808" y="4527606"/>
            <a:ext cx="197799" cy="18339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2" name="Rectangle 21"/>
          <p:cNvSpPr/>
          <p:nvPr/>
        </p:nvSpPr>
        <p:spPr>
          <a:xfrm>
            <a:off x="4874004" y="3048756"/>
            <a:ext cx="372805" cy="1833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3" name="Rectangle 22"/>
          <p:cNvSpPr/>
          <p:nvPr/>
        </p:nvSpPr>
        <p:spPr>
          <a:xfrm>
            <a:off x="5917500" y="3421004"/>
            <a:ext cx="739592" cy="183394"/>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4" name="Rectangle 23"/>
          <p:cNvSpPr/>
          <p:nvPr/>
        </p:nvSpPr>
        <p:spPr>
          <a:xfrm>
            <a:off x="5726429" y="3793028"/>
            <a:ext cx="930663" cy="183394"/>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5" name="Rectangle 24"/>
          <p:cNvSpPr/>
          <p:nvPr/>
        </p:nvSpPr>
        <p:spPr>
          <a:xfrm>
            <a:off x="6102095" y="4161402"/>
            <a:ext cx="554997" cy="183394"/>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6" name="Rectangle 25"/>
          <p:cNvSpPr/>
          <p:nvPr/>
        </p:nvSpPr>
        <p:spPr>
          <a:xfrm>
            <a:off x="5545200" y="4534869"/>
            <a:ext cx="1111892" cy="183394"/>
          </a:xfrm>
          <a:prstGeom prst="rect">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dirty="0">
                <a:solidFill>
                  <a:prstClr val="white"/>
                </a:solidFill>
                <a:latin typeface="Tw Cen MT" panose="020B0602020104020603" pitchFamily="34" charset="0"/>
              </a:rPr>
              <a:t>JOUETT</a:t>
            </a:r>
          </a:p>
        </p:txBody>
      </p:sp>
      <p:sp>
        <p:nvSpPr>
          <p:cNvPr id="27" name="Rectangle 26"/>
          <p:cNvSpPr/>
          <p:nvPr/>
        </p:nvSpPr>
        <p:spPr>
          <a:xfrm>
            <a:off x="6764685" y="3788247"/>
            <a:ext cx="1112107" cy="18339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8" name="Rectangle 27"/>
          <p:cNvSpPr/>
          <p:nvPr/>
        </p:nvSpPr>
        <p:spPr>
          <a:xfrm>
            <a:off x="6751596" y="4169614"/>
            <a:ext cx="927649" cy="18339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29" name="Rectangle 28"/>
          <p:cNvSpPr/>
          <p:nvPr/>
        </p:nvSpPr>
        <p:spPr>
          <a:xfrm>
            <a:off x="6751597" y="4537432"/>
            <a:ext cx="1306553" cy="1833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dirty="0">
                <a:solidFill>
                  <a:prstClr val="white"/>
                </a:solidFill>
                <a:latin typeface="Tw Cen MT" panose="020B0602020104020603" pitchFamily="34" charset="0"/>
              </a:rPr>
              <a:t>SUTHERLAND</a:t>
            </a:r>
          </a:p>
        </p:txBody>
      </p:sp>
      <p:sp>
        <p:nvSpPr>
          <p:cNvPr id="30" name="Rectangle 29"/>
          <p:cNvSpPr/>
          <p:nvPr/>
        </p:nvSpPr>
        <p:spPr>
          <a:xfrm>
            <a:off x="3330330" y="5273235"/>
            <a:ext cx="1211540" cy="37033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90" dirty="0">
                <a:solidFill>
                  <a:prstClr val="white"/>
                </a:solidFill>
                <a:latin typeface="Tw Cen MT" panose="020B0602020104020603" pitchFamily="34" charset="0"/>
              </a:rPr>
              <a:t>MONTICELLO</a:t>
            </a:r>
          </a:p>
        </p:txBody>
      </p:sp>
      <p:sp>
        <p:nvSpPr>
          <p:cNvPr id="31" name="Rectangle 30"/>
          <p:cNvSpPr/>
          <p:nvPr/>
        </p:nvSpPr>
        <p:spPr>
          <a:xfrm>
            <a:off x="5342353" y="5257185"/>
            <a:ext cx="1675716" cy="37033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90" dirty="0">
                <a:solidFill>
                  <a:prstClr val="white"/>
                </a:solidFill>
                <a:latin typeface="Tw Cen MT" panose="020B0602020104020603" pitchFamily="34" charset="0"/>
              </a:rPr>
              <a:t>ALBEMARLE</a:t>
            </a:r>
          </a:p>
        </p:txBody>
      </p:sp>
      <p:sp>
        <p:nvSpPr>
          <p:cNvPr id="32" name="Down Arrow 31"/>
          <p:cNvSpPr/>
          <p:nvPr/>
        </p:nvSpPr>
        <p:spPr>
          <a:xfrm>
            <a:off x="3461373" y="4785163"/>
            <a:ext cx="248920" cy="386540"/>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prstClr val="white"/>
              </a:solidFill>
              <a:latin typeface="Tw Cen MT" panose="020B0602020104020603" pitchFamily="34" charset="0"/>
            </a:endParaRPr>
          </a:p>
        </p:txBody>
      </p:sp>
      <p:sp>
        <p:nvSpPr>
          <p:cNvPr id="33" name="Down Arrow 32"/>
          <p:cNvSpPr/>
          <p:nvPr/>
        </p:nvSpPr>
        <p:spPr>
          <a:xfrm>
            <a:off x="4208823" y="4774382"/>
            <a:ext cx="248920" cy="386540"/>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prstClr val="white"/>
              </a:solidFill>
              <a:latin typeface="Tw Cen MT" panose="020B0602020104020603" pitchFamily="34" charset="0"/>
            </a:endParaRPr>
          </a:p>
        </p:txBody>
      </p:sp>
      <p:sp>
        <p:nvSpPr>
          <p:cNvPr id="34" name="Down Arrow 33"/>
          <p:cNvSpPr/>
          <p:nvPr/>
        </p:nvSpPr>
        <p:spPr>
          <a:xfrm>
            <a:off x="5982656" y="4779677"/>
            <a:ext cx="248920" cy="386540"/>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prstClr val="white"/>
              </a:solidFill>
              <a:latin typeface="Tw Cen MT" panose="020B0602020104020603" pitchFamily="34" charset="0"/>
            </a:endParaRPr>
          </a:p>
        </p:txBody>
      </p:sp>
      <p:sp>
        <p:nvSpPr>
          <p:cNvPr id="35" name="Down Arrow 34"/>
          <p:cNvSpPr/>
          <p:nvPr/>
        </p:nvSpPr>
        <p:spPr>
          <a:xfrm rot="18000000">
            <a:off x="5024913" y="4794542"/>
            <a:ext cx="248920" cy="386540"/>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prstClr val="white"/>
              </a:solidFill>
              <a:latin typeface="Tw Cen MT" panose="020B0602020104020603" pitchFamily="34" charset="0"/>
            </a:endParaRPr>
          </a:p>
        </p:txBody>
      </p:sp>
      <p:sp>
        <p:nvSpPr>
          <p:cNvPr id="36" name="Down Arrow 35"/>
          <p:cNvSpPr/>
          <p:nvPr/>
        </p:nvSpPr>
        <p:spPr>
          <a:xfrm rot="1800000">
            <a:off x="7144948" y="4785163"/>
            <a:ext cx="248920" cy="386540"/>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prstClr val="white"/>
              </a:solidFill>
              <a:latin typeface="Tw Cen MT" panose="020B0602020104020603" pitchFamily="34" charset="0"/>
            </a:endParaRPr>
          </a:p>
        </p:txBody>
      </p:sp>
      <p:sp>
        <p:nvSpPr>
          <p:cNvPr id="37" name="Rectangle 36"/>
          <p:cNvSpPr/>
          <p:nvPr/>
        </p:nvSpPr>
        <p:spPr>
          <a:xfrm>
            <a:off x="5665471" y="4161402"/>
            <a:ext cx="152386" cy="183394"/>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solidFill>
                <a:prstClr val="white"/>
              </a:solidFill>
              <a:latin typeface="Tw Cen MT" panose="020B0602020104020603" pitchFamily="34" charset="0"/>
            </a:endParaRPr>
          </a:p>
        </p:txBody>
      </p:sp>
      <p:sp>
        <p:nvSpPr>
          <p:cNvPr id="38" name="TextBox 37"/>
          <p:cNvSpPr txBox="1"/>
          <p:nvPr/>
        </p:nvSpPr>
        <p:spPr>
          <a:xfrm>
            <a:off x="1787208" y="3648950"/>
            <a:ext cx="1075936"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MERIWETHER LEWIS</a:t>
            </a:r>
          </a:p>
        </p:txBody>
      </p:sp>
      <p:sp>
        <p:nvSpPr>
          <p:cNvPr id="39" name="TextBox 38"/>
          <p:cNvSpPr txBox="1"/>
          <p:nvPr/>
        </p:nvSpPr>
        <p:spPr>
          <a:xfrm>
            <a:off x="2311246" y="3264176"/>
            <a:ext cx="551754"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CROZET</a:t>
            </a:r>
          </a:p>
        </p:txBody>
      </p:sp>
      <p:sp>
        <p:nvSpPr>
          <p:cNvPr id="40" name="TextBox 39"/>
          <p:cNvSpPr txBox="1"/>
          <p:nvPr/>
        </p:nvSpPr>
        <p:spPr>
          <a:xfrm>
            <a:off x="2004175" y="2874463"/>
            <a:ext cx="861133"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BROWNSVILLE</a:t>
            </a:r>
          </a:p>
        </p:txBody>
      </p:sp>
      <p:sp>
        <p:nvSpPr>
          <p:cNvPr id="41" name="TextBox 40"/>
          <p:cNvSpPr txBox="1"/>
          <p:nvPr/>
        </p:nvSpPr>
        <p:spPr>
          <a:xfrm>
            <a:off x="2281270" y="4012379"/>
            <a:ext cx="587020"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MURRAY</a:t>
            </a:r>
          </a:p>
        </p:txBody>
      </p:sp>
      <p:sp>
        <p:nvSpPr>
          <p:cNvPr id="42" name="TextBox 41"/>
          <p:cNvSpPr txBox="1"/>
          <p:nvPr/>
        </p:nvSpPr>
        <p:spPr>
          <a:xfrm>
            <a:off x="3056890" y="2874463"/>
            <a:ext cx="556563"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RED HILL</a:t>
            </a:r>
          </a:p>
        </p:txBody>
      </p:sp>
      <p:sp>
        <p:nvSpPr>
          <p:cNvPr id="43" name="TextBox 42"/>
          <p:cNvSpPr txBox="1"/>
          <p:nvPr/>
        </p:nvSpPr>
        <p:spPr>
          <a:xfrm>
            <a:off x="3056889" y="3253995"/>
            <a:ext cx="760144"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SCOTTSVILLE</a:t>
            </a:r>
          </a:p>
        </p:txBody>
      </p:sp>
      <p:sp>
        <p:nvSpPr>
          <p:cNvPr id="44" name="TextBox 43"/>
          <p:cNvSpPr txBox="1"/>
          <p:nvPr/>
        </p:nvSpPr>
        <p:spPr>
          <a:xfrm>
            <a:off x="3045067" y="3999652"/>
            <a:ext cx="558166"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YANCEY</a:t>
            </a:r>
          </a:p>
        </p:txBody>
      </p:sp>
      <p:sp>
        <p:nvSpPr>
          <p:cNvPr id="45" name="TextBox 44"/>
          <p:cNvSpPr txBox="1"/>
          <p:nvPr/>
        </p:nvSpPr>
        <p:spPr>
          <a:xfrm>
            <a:off x="3609944" y="3623392"/>
            <a:ext cx="417102"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CALE</a:t>
            </a:r>
          </a:p>
        </p:txBody>
      </p:sp>
      <p:sp>
        <p:nvSpPr>
          <p:cNvPr id="46" name="TextBox 45"/>
          <p:cNvSpPr txBox="1"/>
          <p:nvPr/>
        </p:nvSpPr>
        <p:spPr>
          <a:xfrm>
            <a:off x="3791706" y="3979309"/>
            <a:ext cx="1032655"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STONE ROBINSON</a:t>
            </a:r>
          </a:p>
        </p:txBody>
      </p:sp>
      <p:sp>
        <p:nvSpPr>
          <p:cNvPr id="47" name="TextBox 46"/>
          <p:cNvSpPr txBox="1"/>
          <p:nvPr/>
        </p:nvSpPr>
        <p:spPr>
          <a:xfrm>
            <a:off x="4935029" y="3974675"/>
            <a:ext cx="814647"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AGNOR-HURT</a:t>
            </a:r>
          </a:p>
        </p:txBody>
      </p:sp>
      <p:sp>
        <p:nvSpPr>
          <p:cNvPr id="48" name="TextBox 47"/>
          <p:cNvSpPr txBox="1"/>
          <p:nvPr/>
        </p:nvSpPr>
        <p:spPr>
          <a:xfrm>
            <a:off x="4783090" y="2859626"/>
            <a:ext cx="816249"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STONY POINT</a:t>
            </a:r>
          </a:p>
        </p:txBody>
      </p:sp>
      <p:sp>
        <p:nvSpPr>
          <p:cNvPr id="49" name="TextBox 48"/>
          <p:cNvSpPr txBox="1"/>
          <p:nvPr/>
        </p:nvSpPr>
        <p:spPr>
          <a:xfrm>
            <a:off x="5761636" y="3239817"/>
            <a:ext cx="1000595"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BROADUS WOOD</a:t>
            </a:r>
          </a:p>
        </p:txBody>
      </p:sp>
      <p:sp>
        <p:nvSpPr>
          <p:cNvPr id="50" name="TextBox 49"/>
          <p:cNvSpPr txBox="1"/>
          <p:nvPr/>
        </p:nvSpPr>
        <p:spPr>
          <a:xfrm>
            <a:off x="6278643" y="3625555"/>
            <a:ext cx="473206"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GREER</a:t>
            </a:r>
          </a:p>
        </p:txBody>
      </p:sp>
      <p:sp>
        <p:nvSpPr>
          <p:cNvPr id="51" name="TextBox 50"/>
          <p:cNvSpPr txBox="1"/>
          <p:nvPr/>
        </p:nvSpPr>
        <p:spPr>
          <a:xfrm>
            <a:off x="5896334" y="3999652"/>
            <a:ext cx="862737"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WOODBROOK</a:t>
            </a:r>
          </a:p>
        </p:txBody>
      </p:sp>
      <p:sp>
        <p:nvSpPr>
          <p:cNvPr id="52" name="TextBox 51"/>
          <p:cNvSpPr txBox="1"/>
          <p:nvPr/>
        </p:nvSpPr>
        <p:spPr>
          <a:xfrm>
            <a:off x="6697306" y="3615636"/>
            <a:ext cx="811441"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BAKER BUTLER</a:t>
            </a:r>
          </a:p>
        </p:txBody>
      </p:sp>
      <p:sp>
        <p:nvSpPr>
          <p:cNvPr id="53" name="TextBox 52"/>
          <p:cNvSpPr txBox="1"/>
          <p:nvPr/>
        </p:nvSpPr>
        <p:spPr>
          <a:xfrm>
            <a:off x="6697307" y="4007012"/>
            <a:ext cx="761747" cy="223138"/>
          </a:xfrm>
          <a:prstGeom prst="rect">
            <a:avLst/>
          </a:prstGeom>
          <a:noFill/>
        </p:spPr>
        <p:txBody>
          <a:bodyPr wrap="none" rtlCol="0">
            <a:spAutoFit/>
          </a:bodyPr>
          <a:lstStyle/>
          <a:p>
            <a:r>
              <a:rPr lang="en-US" sz="850" dirty="0">
                <a:solidFill>
                  <a:srgbClr val="000000"/>
                </a:solidFill>
                <a:latin typeface="Tw Cen MT" panose="020B0602020104020603" pitchFamily="34" charset="0"/>
              </a:rPr>
              <a:t>HOLLYMEAD</a:t>
            </a:r>
          </a:p>
        </p:txBody>
      </p:sp>
      <p:sp>
        <p:nvSpPr>
          <p:cNvPr id="54" name="TextBox 53"/>
          <p:cNvSpPr txBox="1"/>
          <p:nvPr/>
        </p:nvSpPr>
        <p:spPr>
          <a:xfrm>
            <a:off x="5143651" y="4133220"/>
            <a:ext cx="397866" cy="223138"/>
          </a:xfrm>
          <a:prstGeom prst="rect">
            <a:avLst/>
          </a:prstGeom>
          <a:noFill/>
        </p:spPr>
        <p:txBody>
          <a:bodyPr wrap="none" rtlCol="0">
            <a:spAutoFit/>
          </a:bodyPr>
          <a:lstStyle/>
          <a:p>
            <a:r>
              <a:rPr lang="en-US" sz="850" dirty="0">
                <a:solidFill>
                  <a:prstClr val="white"/>
                </a:solidFill>
                <a:latin typeface="Tw Cen MT" panose="020B0602020104020603" pitchFamily="34" charset="0"/>
              </a:rPr>
              <a:t>84%</a:t>
            </a:r>
          </a:p>
        </p:txBody>
      </p:sp>
      <p:sp>
        <p:nvSpPr>
          <p:cNvPr id="55" name="TextBox 54"/>
          <p:cNvSpPr txBox="1"/>
          <p:nvPr/>
        </p:nvSpPr>
        <p:spPr>
          <a:xfrm>
            <a:off x="4275545" y="4141238"/>
            <a:ext cx="397866" cy="223138"/>
          </a:xfrm>
          <a:prstGeom prst="rect">
            <a:avLst/>
          </a:prstGeom>
          <a:noFill/>
        </p:spPr>
        <p:txBody>
          <a:bodyPr wrap="none" rtlCol="0">
            <a:spAutoFit/>
          </a:bodyPr>
          <a:lstStyle/>
          <a:p>
            <a:r>
              <a:rPr lang="en-US" sz="850" dirty="0">
                <a:solidFill>
                  <a:prstClr val="white"/>
                </a:solidFill>
                <a:latin typeface="Tw Cen MT" panose="020B0602020104020603" pitchFamily="34" charset="0"/>
              </a:rPr>
              <a:t>76%</a:t>
            </a:r>
          </a:p>
        </p:txBody>
      </p:sp>
      <p:sp>
        <p:nvSpPr>
          <p:cNvPr id="56" name="TextBox 55"/>
          <p:cNvSpPr txBox="1"/>
          <p:nvPr/>
        </p:nvSpPr>
        <p:spPr>
          <a:xfrm>
            <a:off x="4263337" y="3758946"/>
            <a:ext cx="397866" cy="223138"/>
          </a:xfrm>
          <a:prstGeom prst="rect">
            <a:avLst/>
          </a:prstGeom>
          <a:noFill/>
        </p:spPr>
        <p:txBody>
          <a:bodyPr wrap="none" rtlCol="0">
            <a:spAutoFit/>
          </a:bodyPr>
          <a:lstStyle/>
          <a:p>
            <a:r>
              <a:rPr lang="en-US" sz="850" dirty="0">
                <a:solidFill>
                  <a:prstClr val="white"/>
                </a:solidFill>
                <a:latin typeface="Tw Cen MT" panose="020B0602020104020603" pitchFamily="34" charset="0"/>
              </a:rPr>
              <a:t>63%</a:t>
            </a:r>
          </a:p>
        </p:txBody>
      </p:sp>
      <p:sp>
        <p:nvSpPr>
          <p:cNvPr id="57" name="TextBox 56"/>
          <p:cNvSpPr txBox="1"/>
          <p:nvPr/>
        </p:nvSpPr>
        <p:spPr>
          <a:xfrm>
            <a:off x="5150940" y="4507734"/>
            <a:ext cx="445956" cy="223138"/>
          </a:xfrm>
          <a:prstGeom prst="rect">
            <a:avLst/>
          </a:prstGeom>
          <a:noFill/>
        </p:spPr>
        <p:txBody>
          <a:bodyPr wrap="none" rtlCol="0">
            <a:spAutoFit/>
          </a:bodyPr>
          <a:lstStyle/>
          <a:p>
            <a:r>
              <a:rPr lang="en-US" sz="850" dirty="0" smtClean="0">
                <a:solidFill>
                  <a:srgbClr val="DDDDDD">
                    <a:lumMod val="10000"/>
                  </a:srgbClr>
                </a:solidFill>
                <a:latin typeface="Tw Cen MT" panose="020B0602020104020603" pitchFamily="34" charset="0"/>
              </a:rPr>
              <a:t>14%*</a:t>
            </a:r>
            <a:endParaRPr lang="en-US" sz="850" dirty="0">
              <a:solidFill>
                <a:srgbClr val="DDDDDD">
                  <a:lumMod val="10000"/>
                </a:srgbClr>
              </a:solidFill>
              <a:latin typeface="Tw Cen MT" panose="020B0602020104020603" pitchFamily="34" charset="0"/>
            </a:endParaRPr>
          </a:p>
        </p:txBody>
      </p:sp>
      <p:sp>
        <p:nvSpPr>
          <p:cNvPr id="58" name="TextBox 57"/>
          <p:cNvSpPr txBox="1"/>
          <p:nvPr/>
        </p:nvSpPr>
        <p:spPr>
          <a:xfrm>
            <a:off x="1149789" y="2084832"/>
            <a:ext cx="2255297" cy="369332"/>
          </a:xfrm>
          <a:prstGeom prst="rect">
            <a:avLst/>
          </a:prstGeom>
          <a:noFill/>
        </p:spPr>
        <p:txBody>
          <a:bodyPr wrap="none" rtlCol="0">
            <a:spAutoFit/>
          </a:bodyPr>
          <a:lstStyle/>
          <a:p>
            <a:r>
              <a:rPr lang="en-US" dirty="0" smtClean="0">
                <a:latin typeface="Tw Cen MT" panose="020B0602020104020603" pitchFamily="34" charset="0"/>
              </a:rPr>
              <a:t>After Recommendation</a:t>
            </a:r>
            <a:endParaRPr lang="en-US" dirty="0">
              <a:latin typeface="Tw Cen MT" panose="020B0602020104020603" pitchFamily="34" charset="0"/>
            </a:endParaRPr>
          </a:p>
        </p:txBody>
      </p:sp>
      <p:sp>
        <p:nvSpPr>
          <p:cNvPr id="59" name="Rounded Rectangle 58"/>
          <p:cNvSpPr/>
          <p:nvPr/>
        </p:nvSpPr>
        <p:spPr>
          <a:xfrm>
            <a:off x="4766705" y="2766766"/>
            <a:ext cx="832634" cy="6540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a:off x="4099118" y="4427758"/>
            <a:ext cx="1434281" cy="36580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3585833" y="6382441"/>
            <a:ext cx="5458930" cy="461665"/>
          </a:xfrm>
          <a:prstGeom prst="rect">
            <a:avLst/>
          </a:prstGeom>
          <a:noFill/>
        </p:spPr>
        <p:txBody>
          <a:bodyPr wrap="none" rtlCol="0">
            <a:spAutoFit/>
          </a:bodyPr>
          <a:lstStyle/>
          <a:p>
            <a:r>
              <a:rPr lang="en-US" sz="1200" dirty="0" smtClean="0"/>
              <a:t>* 74 middle students living in Minor </a:t>
            </a:r>
            <a:r>
              <a:rPr lang="en-US" sz="1200" dirty="0"/>
              <a:t>Ridge/Four Seasons/ Commonwealth/Dominion Dr</a:t>
            </a:r>
          </a:p>
          <a:p>
            <a:endParaRPr lang="en-US" sz="1200" dirty="0"/>
          </a:p>
        </p:txBody>
      </p:sp>
    </p:spTree>
    <p:extLst>
      <p:ext uri="{BB962C8B-B14F-4D97-AF65-F5344CB8AC3E}">
        <p14:creationId xmlns:p14="http://schemas.microsoft.com/office/powerpoint/2010/main" val="26167146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options considered</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8732564"/>
              </p:ext>
            </p:extLst>
          </p:nvPr>
        </p:nvGraphicFramePr>
        <p:xfrm>
          <a:off x="768096" y="2219287"/>
          <a:ext cx="7873628" cy="3302000"/>
        </p:xfrm>
        <a:graphic>
          <a:graphicData uri="http://schemas.openxmlformats.org/drawingml/2006/table">
            <a:tbl>
              <a:tblPr firstRow="1" bandRow="1">
                <a:tableStyleId>{5C22544A-7EE6-4342-B048-85BDC9FD1C3A}</a:tableStyleId>
              </a:tblPr>
              <a:tblGrid>
                <a:gridCol w="4009966"/>
                <a:gridCol w="3863662"/>
              </a:tblGrid>
              <a:tr h="370840">
                <a:tc>
                  <a:txBody>
                    <a:bodyPr/>
                    <a:lstStyle/>
                    <a:p>
                      <a:pPr algn="ctr"/>
                      <a:r>
                        <a:rPr lang="en-US" dirty="0" smtClean="0"/>
                        <a:t>Neighborhood</a:t>
                      </a:r>
                      <a:endParaRPr lang="en-US" dirty="0"/>
                    </a:p>
                  </a:txBody>
                  <a:tcPr anchor="ctr"/>
                </a:tc>
                <a:tc>
                  <a:txBody>
                    <a:bodyPr/>
                    <a:lstStyle/>
                    <a:p>
                      <a:pPr algn="ctr"/>
                      <a:r>
                        <a:rPr lang="en-US" dirty="0" smtClean="0"/>
                        <a:t>Current</a:t>
                      </a:r>
                      <a:r>
                        <a:rPr lang="en-US" baseline="0" dirty="0" smtClean="0"/>
                        <a:t> Boundary</a:t>
                      </a:r>
                      <a:endParaRPr lang="en-US" dirty="0"/>
                    </a:p>
                  </a:txBody>
                  <a:tcPr anchor="ctr"/>
                </a:tc>
              </a:tr>
              <a:tr h="370840">
                <a:tc>
                  <a:txBody>
                    <a:bodyPr/>
                    <a:lstStyle/>
                    <a:p>
                      <a:pPr algn="ctr"/>
                      <a:r>
                        <a:rPr lang="en-US" sz="1800" dirty="0" smtClean="0"/>
                        <a:t>Minor Ridge/Four Seasons/ Commonwealth/Dominion Dr</a:t>
                      </a:r>
                      <a:endParaRPr lang="en-US" dirty="0"/>
                    </a:p>
                  </a:txBody>
                  <a:tcPr anchor="ctr"/>
                </a:tc>
                <a:tc>
                  <a:txBody>
                    <a:bodyPr/>
                    <a:lstStyle/>
                    <a:p>
                      <a:pPr marL="0" marR="0" indent="0" algn="ctr" defTabSz="914377" rtl="0" eaLnBrk="1" fontAlgn="auto" latinLnBrk="0" hangingPunct="1">
                        <a:lnSpc>
                          <a:spcPct val="100000"/>
                        </a:lnSpc>
                        <a:spcBef>
                          <a:spcPts val="0"/>
                        </a:spcBef>
                        <a:spcAft>
                          <a:spcPts val="0"/>
                        </a:spcAft>
                        <a:buClrTx/>
                        <a:buSzTx/>
                        <a:buFontTx/>
                        <a:buNone/>
                        <a:tabLst/>
                        <a:defRPr/>
                      </a:pPr>
                      <a:r>
                        <a:rPr lang="en-US" sz="1800" dirty="0" err="1" smtClean="0"/>
                        <a:t>Agnor</a:t>
                      </a:r>
                      <a:r>
                        <a:rPr lang="en-US" sz="1800" dirty="0" smtClean="0"/>
                        <a:t>-Hurt, Burley, Albemarle</a:t>
                      </a:r>
                      <a:endParaRPr lang="en-US" dirty="0"/>
                    </a:p>
                  </a:txBody>
                  <a:tcPr anchor="ctr"/>
                </a:tc>
              </a:tr>
              <a:tr h="370840">
                <a:tc>
                  <a:txBody>
                    <a:bodyPr/>
                    <a:lstStyle/>
                    <a:p>
                      <a:pPr algn="ctr"/>
                      <a:r>
                        <a:rPr lang="en-US" sz="1800" dirty="0" err="1" smtClean="0"/>
                        <a:t>Abbington</a:t>
                      </a:r>
                      <a:r>
                        <a:rPr lang="en-US" sz="1800" dirty="0" smtClean="0"/>
                        <a:t> Crossing/ </a:t>
                      </a:r>
                      <a:r>
                        <a:rPr lang="en-US" sz="1800" dirty="0" err="1" smtClean="0"/>
                        <a:t>Raintree</a:t>
                      </a:r>
                      <a:r>
                        <a:rPr lang="en-US" sz="1800" dirty="0" smtClean="0"/>
                        <a:t>/Northfields/Huntington </a:t>
                      </a:r>
                      <a:endParaRPr lang="en-US" dirty="0"/>
                    </a:p>
                  </a:txBody>
                  <a:tcPr anchor="ctr"/>
                </a:tc>
                <a:tc>
                  <a:txBody>
                    <a:bodyPr/>
                    <a:lstStyle/>
                    <a:p>
                      <a:pPr algn="ctr"/>
                      <a:r>
                        <a:rPr lang="en-US" sz="1800" dirty="0" err="1" smtClean="0"/>
                        <a:t>Woodbrook</a:t>
                      </a:r>
                      <a:r>
                        <a:rPr lang="en-US" sz="1800" dirty="0" smtClean="0"/>
                        <a:t>, </a:t>
                      </a:r>
                      <a:r>
                        <a:rPr lang="en-US" sz="1800" dirty="0" err="1" smtClean="0"/>
                        <a:t>Jouett</a:t>
                      </a:r>
                      <a:r>
                        <a:rPr lang="en-US" sz="1800" dirty="0" smtClean="0"/>
                        <a:t>, Albemarle</a:t>
                      </a:r>
                      <a:endParaRPr lang="en-US" dirty="0"/>
                    </a:p>
                  </a:txBody>
                  <a:tcPr anchor="ctr"/>
                </a:tc>
              </a:tr>
              <a:tr h="370840">
                <a:tc>
                  <a:txBody>
                    <a:bodyPr/>
                    <a:lstStyle/>
                    <a:p>
                      <a:pPr algn="ctr"/>
                      <a:r>
                        <a:rPr lang="en-US" sz="1800" dirty="0" smtClean="0"/>
                        <a:t>Colonnades/Old Ivy </a:t>
                      </a:r>
                      <a:endParaRPr lang="en-US" dirty="0"/>
                    </a:p>
                  </a:txBody>
                  <a:tcPr anchor="ctr"/>
                </a:tc>
                <a:tc>
                  <a:txBody>
                    <a:bodyPr/>
                    <a:lstStyle/>
                    <a:p>
                      <a:pPr algn="ctr"/>
                      <a:r>
                        <a:rPr lang="en-US" sz="1800" dirty="0" smtClean="0"/>
                        <a:t>Greer, </a:t>
                      </a:r>
                      <a:r>
                        <a:rPr lang="en-US" sz="1800" dirty="0" err="1" smtClean="0"/>
                        <a:t>Jouett</a:t>
                      </a:r>
                      <a:r>
                        <a:rPr lang="en-US" sz="1800" dirty="0" smtClean="0"/>
                        <a:t>, Albemarle</a:t>
                      </a:r>
                      <a:endParaRPr lang="en-US" dirty="0"/>
                    </a:p>
                  </a:txBody>
                  <a:tcPr anchor="ctr"/>
                </a:tc>
              </a:tr>
              <a:tr h="370840">
                <a:tc>
                  <a:txBody>
                    <a:bodyPr/>
                    <a:lstStyle/>
                    <a:p>
                      <a:pPr algn="ctr"/>
                      <a:r>
                        <a:rPr lang="en-US" sz="1800" dirty="0" smtClean="0"/>
                        <a:t>University Housing #2: </a:t>
                      </a:r>
                    </a:p>
                    <a:p>
                      <a:pPr algn="ctr"/>
                      <a:r>
                        <a:rPr lang="en-US" sz="1800" dirty="0" err="1" smtClean="0"/>
                        <a:t>Farrish</a:t>
                      </a:r>
                      <a:r>
                        <a:rPr lang="en-US" sz="1800" dirty="0" smtClean="0"/>
                        <a:t>, Seymour, Copley, etc. </a:t>
                      </a:r>
                      <a:endParaRPr lang="en-US" dirty="0"/>
                    </a:p>
                  </a:txBody>
                  <a:tcPr anchor="ctr"/>
                </a:tc>
                <a:tc>
                  <a:txBody>
                    <a:bodyPr/>
                    <a:lstStyle/>
                    <a:p>
                      <a:pPr algn="ctr"/>
                      <a:r>
                        <a:rPr lang="en-US" sz="1800" dirty="0" smtClean="0"/>
                        <a:t>Greer, </a:t>
                      </a:r>
                      <a:r>
                        <a:rPr lang="en-US" sz="1800" dirty="0" err="1" smtClean="0"/>
                        <a:t>Jouett</a:t>
                      </a:r>
                      <a:r>
                        <a:rPr lang="en-US" sz="1800" dirty="0" smtClean="0"/>
                        <a:t>, Albemarle</a:t>
                      </a:r>
                      <a:endParaRPr lang="en-US" dirty="0"/>
                    </a:p>
                  </a:txBody>
                  <a:tcPr anchor="ctr"/>
                </a:tc>
              </a:tr>
              <a:tr h="370840">
                <a:tc>
                  <a:txBody>
                    <a:bodyPr/>
                    <a:lstStyle/>
                    <a:p>
                      <a:pPr algn="ctr"/>
                      <a:r>
                        <a:rPr lang="en-US" sz="1800" dirty="0" smtClean="0"/>
                        <a:t>University Housing #1: Mimosa, Summit, Stadium, Buckingham Circle, etc. </a:t>
                      </a:r>
                      <a:endParaRPr lang="en-US" dirty="0"/>
                    </a:p>
                  </a:txBody>
                  <a:tcPr anchor="ctr"/>
                </a:tc>
                <a:tc>
                  <a:txBody>
                    <a:bodyPr/>
                    <a:lstStyle/>
                    <a:p>
                      <a:pPr algn="ctr"/>
                      <a:r>
                        <a:rPr lang="en-US" sz="1800" dirty="0" smtClean="0"/>
                        <a:t>Murray, Henley Western Albemarle</a:t>
                      </a:r>
                      <a:endParaRPr lang="en-US" dirty="0"/>
                    </a:p>
                  </a:txBody>
                  <a:tcPr anchor="ctr"/>
                </a:tc>
              </a:tr>
            </a:tbl>
          </a:graphicData>
        </a:graphic>
      </p:graphicFrame>
      <p:sp>
        <p:nvSpPr>
          <p:cNvPr id="7" name="Rectangle 6"/>
          <p:cNvSpPr/>
          <p:nvPr/>
        </p:nvSpPr>
        <p:spPr>
          <a:xfrm>
            <a:off x="768096" y="5964945"/>
            <a:ext cx="7889872" cy="276999"/>
          </a:xfrm>
          <a:prstGeom prst="rect">
            <a:avLst/>
          </a:prstGeom>
        </p:spPr>
        <p:txBody>
          <a:bodyPr wrap="square">
            <a:spAutoFit/>
          </a:bodyPr>
          <a:lstStyle/>
          <a:p>
            <a:pPr algn="ctr">
              <a:spcBef>
                <a:spcPts val="0"/>
              </a:spcBef>
              <a:spcAft>
                <a:spcPts val="0"/>
              </a:spcAft>
            </a:pPr>
            <a:r>
              <a:rPr lang="en-US" sz="1200" dirty="0"/>
              <a:t>(Please reference written report for full details on why options were not recommended)</a:t>
            </a:r>
          </a:p>
        </p:txBody>
      </p:sp>
    </p:spTree>
    <p:extLst>
      <p:ext uri="{BB962C8B-B14F-4D97-AF65-F5344CB8AC3E}">
        <p14:creationId xmlns:p14="http://schemas.microsoft.com/office/powerpoint/2010/main" val="3989893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options considered</a:t>
            </a:r>
            <a:endParaRPr lang="en-US" dirty="0"/>
          </a:p>
        </p:txBody>
      </p:sp>
      <p:sp>
        <p:nvSpPr>
          <p:cNvPr id="5" name="Content Placeholder 2"/>
          <p:cNvSpPr txBox="1">
            <a:spLocks/>
          </p:cNvSpPr>
          <p:nvPr/>
        </p:nvSpPr>
        <p:spPr>
          <a:xfrm>
            <a:off x="1154462" y="2084832"/>
            <a:ext cx="7290055" cy="4023360"/>
          </a:xfrm>
          <a:prstGeom prst="rect">
            <a:avLst/>
          </a:prstGeom>
        </p:spPr>
        <p:txBody>
          <a:bodyPr vert="horz" lIns="45720" tIns="45720" rIns="45720" bIns="45720" rtlCol="0">
            <a:normAutofit/>
          </a:bodyPr>
          <a:lst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b="0" i="0" u="none"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a:lstStyle>
          <a:p>
            <a:pPr>
              <a:lnSpc>
                <a:spcPct val="100000"/>
              </a:lnSpc>
              <a:spcBef>
                <a:spcPts val="0"/>
              </a:spcBef>
              <a:spcAft>
                <a:spcPts val="0"/>
              </a:spcAft>
            </a:pPr>
            <a:r>
              <a:rPr lang="en-US" dirty="0" smtClean="0"/>
              <a:t> </a:t>
            </a:r>
          </a:p>
          <a:p>
            <a:pPr>
              <a:lnSpc>
                <a:spcPct val="100000"/>
              </a:lnSpc>
              <a:spcBef>
                <a:spcPts val="0"/>
              </a:spcBef>
              <a:spcAft>
                <a:spcPts val="0"/>
              </a:spcAft>
              <a:buFont typeface="Arial" panose="020B0604020202020204" pitchFamily="34" charset="0"/>
              <a:buChar char="•"/>
            </a:pPr>
            <a:r>
              <a:rPr lang="en-US" dirty="0" smtClean="0"/>
              <a:t>  Transfers to Western Albemarle High School </a:t>
            </a:r>
            <a:endParaRPr lang="en-US" dirty="0"/>
          </a:p>
          <a:p>
            <a:pPr>
              <a:lnSpc>
                <a:spcPct val="100000"/>
              </a:lnSpc>
              <a:spcBef>
                <a:spcPts val="0"/>
              </a:spcBef>
              <a:spcAft>
                <a:spcPts val="0"/>
              </a:spcAft>
              <a:buFont typeface="Arial" panose="020B0604020202020204" pitchFamily="34" charset="0"/>
              <a:buChar char="•"/>
            </a:pPr>
            <a:r>
              <a:rPr lang="en-US" dirty="0" smtClean="0"/>
              <a:t>  Allow voluntary transfers</a:t>
            </a:r>
          </a:p>
          <a:p>
            <a:pPr>
              <a:lnSpc>
                <a:spcPct val="100000"/>
              </a:lnSpc>
              <a:spcBef>
                <a:spcPts val="0"/>
              </a:spcBef>
              <a:spcAft>
                <a:spcPts val="0"/>
              </a:spcAft>
              <a:buFont typeface="Arial" panose="020B0604020202020204" pitchFamily="34" charset="0"/>
              <a:buChar char="•"/>
            </a:pPr>
            <a:r>
              <a:rPr lang="en-US" dirty="0"/>
              <a:t> </a:t>
            </a:r>
            <a:r>
              <a:rPr lang="en-US" dirty="0" smtClean="0"/>
              <a:t> Build a New Northern High School</a:t>
            </a:r>
          </a:p>
          <a:p>
            <a:pPr>
              <a:lnSpc>
                <a:spcPct val="100000"/>
              </a:lnSpc>
              <a:spcBef>
                <a:spcPts val="0"/>
              </a:spcBef>
              <a:spcAft>
                <a:spcPts val="0"/>
              </a:spcAft>
              <a:buFont typeface="Arial" panose="020B0604020202020204" pitchFamily="34" charset="0"/>
              <a:buChar char="•"/>
            </a:pPr>
            <a:r>
              <a:rPr lang="en-US" dirty="0" smtClean="0"/>
              <a:t>  Build an addition onto Albemarle High School</a:t>
            </a:r>
          </a:p>
          <a:p>
            <a:pPr>
              <a:lnSpc>
                <a:spcPct val="100000"/>
              </a:lnSpc>
              <a:spcBef>
                <a:spcPts val="0"/>
              </a:spcBef>
              <a:spcAft>
                <a:spcPts val="0"/>
              </a:spcAft>
              <a:buFont typeface="Arial" panose="020B0604020202020204" pitchFamily="34" charset="0"/>
              <a:buChar char="•"/>
            </a:pPr>
            <a:r>
              <a:rPr lang="en-US" dirty="0" smtClean="0"/>
              <a:t>  Utilize Mobile Classrooms/Trailers</a:t>
            </a:r>
          </a:p>
          <a:p>
            <a:pPr>
              <a:lnSpc>
                <a:spcPct val="100000"/>
              </a:lnSpc>
              <a:spcBef>
                <a:spcPts val="0"/>
              </a:spcBef>
              <a:spcAft>
                <a:spcPts val="0"/>
              </a:spcAft>
              <a:buFont typeface="Arial" panose="020B0604020202020204" pitchFamily="34" charset="0"/>
              <a:buChar char="•"/>
            </a:pPr>
            <a:r>
              <a:rPr lang="en-US" dirty="0" smtClean="0"/>
              <a:t>  Relocate the Math, Engineering &amp; Science Academy (MESA)</a:t>
            </a:r>
          </a:p>
          <a:p>
            <a:pPr>
              <a:lnSpc>
                <a:spcPct val="100000"/>
              </a:lnSpc>
              <a:spcBef>
                <a:spcPts val="0"/>
              </a:spcBef>
              <a:spcAft>
                <a:spcPts val="0"/>
              </a:spcAft>
            </a:pPr>
            <a:endParaRPr lang="en-US" dirty="0"/>
          </a:p>
          <a:p>
            <a:pPr>
              <a:lnSpc>
                <a:spcPct val="100000"/>
              </a:lnSpc>
              <a:spcBef>
                <a:spcPts val="0"/>
              </a:spcBef>
              <a:spcAft>
                <a:spcPts val="0"/>
              </a:spcAft>
            </a:pPr>
            <a:r>
              <a:rPr lang="en-US" dirty="0" smtClean="0"/>
              <a:t>	</a:t>
            </a:r>
            <a:endParaRPr lang="en-US" dirty="0"/>
          </a:p>
        </p:txBody>
      </p:sp>
      <p:sp>
        <p:nvSpPr>
          <p:cNvPr id="6" name="Rectangle 5"/>
          <p:cNvSpPr/>
          <p:nvPr/>
        </p:nvSpPr>
        <p:spPr>
          <a:xfrm>
            <a:off x="226685" y="5969692"/>
            <a:ext cx="8217832" cy="276999"/>
          </a:xfrm>
          <a:prstGeom prst="rect">
            <a:avLst/>
          </a:prstGeom>
        </p:spPr>
        <p:txBody>
          <a:bodyPr wrap="square">
            <a:spAutoFit/>
          </a:bodyPr>
          <a:lstStyle/>
          <a:p>
            <a:pPr algn="ctr">
              <a:spcBef>
                <a:spcPts val="0"/>
              </a:spcBef>
              <a:spcAft>
                <a:spcPts val="0"/>
              </a:spcAft>
            </a:pPr>
            <a:r>
              <a:rPr lang="en-US" sz="1200" dirty="0"/>
              <a:t>(Please reference written report for full details on why options were not recommended)</a:t>
            </a:r>
          </a:p>
        </p:txBody>
      </p:sp>
    </p:spTree>
    <p:extLst>
      <p:ext uri="{BB962C8B-B14F-4D97-AF65-F5344CB8AC3E}">
        <p14:creationId xmlns:p14="http://schemas.microsoft.com/office/powerpoint/2010/main" val="1536455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76785142"/>
              </p:ext>
            </p:extLst>
          </p:nvPr>
        </p:nvGraphicFramePr>
        <p:xfrm>
          <a:off x="1031740" y="1836088"/>
          <a:ext cx="7208491" cy="2186940"/>
        </p:xfrm>
        <a:graphic>
          <a:graphicData uri="http://schemas.openxmlformats.org/drawingml/2006/table">
            <a:tbl>
              <a:tblPr firstRow="1" bandRow="1">
                <a:tableStyleId>{21E4AEA4-8DFA-4A89-87EB-49C32662AFE0}</a:tableStyleId>
              </a:tblPr>
              <a:tblGrid>
                <a:gridCol w="2923571"/>
                <a:gridCol w="4284920"/>
              </a:tblGrid>
              <a:tr h="278130">
                <a:tc gridSpan="2">
                  <a:txBody>
                    <a:bodyPr/>
                    <a:lstStyle/>
                    <a:p>
                      <a:pPr algn="ctr"/>
                      <a:r>
                        <a:rPr lang="en-US" sz="1600" b="0" dirty="0" smtClean="0"/>
                        <a:t>Spring 2015</a:t>
                      </a:r>
                      <a:endParaRPr lang="en-US" sz="1600" b="0" dirty="0"/>
                    </a:p>
                  </a:txBody>
                  <a:tcPr marL="68580" marR="68580" marT="34290" marB="34290" anchor="ctr"/>
                </a:tc>
                <a:tc hMerge="1">
                  <a:txBody>
                    <a:bodyPr/>
                    <a:lstStyle/>
                    <a:p>
                      <a:endParaRPr lang="en-US" dirty="0"/>
                    </a:p>
                  </a:txBody>
                  <a:tcPr/>
                </a:tc>
              </a:tr>
              <a:tr h="278130">
                <a:tc>
                  <a:txBody>
                    <a:bodyPr/>
                    <a:lstStyle/>
                    <a:p>
                      <a:r>
                        <a:rPr lang="en-US" sz="1600" dirty="0" smtClean="0"/>
                        <a:t>April 2</a:t>
                      </a:r>
                      <a:r>
                        <a:rPr lang="en-US" sz="1600" baseline="30000" dirty="0" smtClean="0"/>
                        <a:t>nd</a:t>
                      </a:r>
                      <a:r>
                        <a:rPr lang="en-US" sz="1600" dirty="0" smtClean="0"/>
                        <a:t> </a:t>
                      </a:r>
                      <a:endParaRPr lang="en-US" sz="1600" dirty="0"/>
                    </a:p>
                  </a:txBody>
                  <a:tcPr marL="68580" marR="68580" marT="34290" marB="34290"/>
                </a:tc>
                <a:tc>
                  <a:txBody>
                    <a:bodyPr/>
                    <a:lstStyle/>
                    <a:p>
                      <a:r>
                        <a:rPr lang="en-US" sz="1600" dirty="0" smtClean="0"/>
                        <a:t>School Board Approved Objectives</a:t>
                      </a:r>
                      <a:r>
                        <a:rPr lang="en-US" sz="1600" baseline="0" dirty="0" smtClean="0"/>
                        <a:t> of Study</a:t>
                      </a:r>
                      <a:endParaRPr lang="en-US" sz="1600" dirty="0"/>
                    </a:p>
                  </a:txBody>
                  <a:tcPr marL="68580" marR="68580" marT="34290" marB="34290"/>
                </a:tc>
              </a:tr>
              <a:tr h="278130">
                <a:tc>
                  <a:txBody>
                    <a:bodyPr/>
                    <a:lstStyle/>
                    <a:p>
                      <a:r>
                        <a:rPr lang="en-US" sz="1600" dirty="0" smtClean="0">
                          <a:solidFill>
                            <a:schemeClr val="tx1"/>
                          </a:solidFill>
                        </a:rPr>
                        <a:t>April 28</a:t>
                      </a:r>
                      <a:r>
                        <a:rPr lang="en-US" sz="1600" baseline="30000" dirty="0" smtClean="0">
                          <a:solidFill>
                            <a:schemeClr val="tx1"/>
                          </a:solidFill>
                        </a:rPr>
                        <a:t>th</a:t>
                      </a:r>
                      <a:r>
                        <a:rPr lang="en-US" sz="1600" baseline="0" dirty="0" smtClean="0">
                          <a:solidFill>
                            <a:schemeClr val="tx1"/>
                          </a:solidFill>
                        </a:rPr>
                        <a:t>,</a:t>
                      </a:r>
                      <a:r>
                        <a:rPr lang="en-US" sz="1600" baseline="30000" dirty="0" smtClean="0">
                          <a:solidFill>
                            <a:schemeClr val="tx1"/>
                          </a:solidFill>
                        </a:rPr>
                        <a:t> </a:t>
                      </a:r>
                      <a:r>
                        <a:rPr lang="en-US" sz="1600" baseline="0" dirty="0" smtClean="0">
                          <a:solidFill>
                            <a:schemeClr val="tx1"/>
                          </a:solidFill>
                        </a:rPr>
                        <a:t>May 5</a:t>
                      </a:r>
                      <a:r>
                        <a:rPr lang="en-US" sz="1600" baseline="30000" dirty="0" smtClean="0">
                          <a:solidFill>
                            <a:schemeClr val="tx1"/>
                          </a:solidFill>
                        </a:rPr>
                        <a:t>th</a:t>
                      </a:r>
                      <a:r>
                        <a:rPr lang="en-US" sz="1600" baseline="0" dirty="0" smtClean="0">
                          <a:solidFill>
                            <a:schemeClr val="tx1"/>
                          </a:solidFill>
                        </a:rPr>
                        <a:t>, May 12</a:t>
                      </a:r>
                      <a:r>
                        <a:rPr lang="en-US" sz="1600" baseline="30000" dirty="0" smtClean="0">
                          <a:solidFill>
                            <a:schemeClr val="tx1"/>
                          </a:solidFill>
                        </a:rPr>
                        <a:t>th</a:t>
                      </a:r>
                      <a:r>
                        <a:rPr lang="en-US" sz="1600" baseline="0" dirty="0" smtClean="0">
                          <a:solidFill>
                            <a:schemeClr val="tx1"/>
                          </a:solidFill>
                        </a:rPr>
                        <a:t> </a:t>
                      </a:r>
                      <a:endParaRPr lang="en-US" sz="1600" dirty="0">
                        <a:solidFill>
                          <a:schemeClr val="tx1"/>
                        </a:solidFill>
                      </a:endParaRPr>
                    </a:p>
                  </a:txBody>
                  <a:tcPr marL="68580" marR="68580" marT="34290" marB="34290"/>
                </a:tc>
                <a:tc>
                  <a:txBody>
                    <a:bodyPr/>
                    <a:lstStyle/>
                    <a:p>
                      <a:r>
                        <a:rPr lang="en-US" sz="1600" dirty="0" smtClean="0">
                          <a:solidFill>
                            <a:schemeClr val="tx1"/>
                          </a:solidFill>
                        </a:rPr>
                        <a:t>Committee Meeting #1, #2, #3</a:t>
                      </a:r>
                      <a:endParaRPr lang="en-US" sz="1600" dirty="0">
                        <a:solidFill>
                          <a:schemeClr val="tx1"/>
                        </a:solidFill>
                      </a:endParaRPr>
                    </a:p>
                  </a:txBody>
                  <a:tcPr marL="68580" marR="68580" marT="34290" marB="34290"/>
                </a:tc>
              </a:tr>
              <a:tr h="278130">
                <a:tc>
                  <a:txBody>
                    <a:bodyPr/>
                    <a:lstStyle/>
                    <a:p>
                      <a:r>
                        <a:rPr lang="en-US" sz="1600" b="1" dirty="0" smtClean="0">
                          <a:solidFill>
                            <a:schemeClr val="tx1"/>
                          </a:solidFill>
                        </a:rPr>
                        <a:t>May 18</a:t>
                      </a:r>
                      <a:r>
                        <a:rPr lang="en-US" sz="1600" b="1" baseline="30000" dirty="0" smtClean="0">
                          <a:solidFill>
                            <a:schemeClr val="tx1"/>
                          </a:solidFill>
                        </a:rPr>
                        <a:t>th</a:t>
                      </a:r>
                      <a:endParaRPr lang="en-US" sz="1600" b="1" dirty="0">
                        <a:solidFill>
                          <a:schemeClr val="tx1"/>
                        </a:solidFill>
                      </a:endParaRPr>
                    </a:p>
                  </a:txBody>
                  <a:tcPr marL="68580" marR="68580" marT="34290" marB="34290"/>
                </a:tc>
                <a:tc>
                  <a:txBody>
                    <a:bodyPr/>
                    <a:lstStyle/>
                    <a:p>
                      <a:r>
                        <a:rPr lang="en-US" sz="1600" b="1" dirty="0" smtClean="0">
                          <a:solidFill>
                            <a:schemeClr val="tx1"/>
                          </a:solidFill>
                        </a:rPr>
                        <a:t>First Community Meeting – 3 scenarios</a:t>
                      </a:r>
                      <a:endParaRPr lang="en-US" sz="1600" b="1" dirty="0">
                        <a:solidFill>
                          <a:schemeClr val="tx1"/>
                        </a:solidFill>
                      </a:endParaRPr>
                    </a:p>
                  </a:txBody>
                  <a:tcPr marL="68580" marR="68580" marT="34290" marB="34290"/>
                </a:tc>
              </a:tr>
              <a:tr h="278130">
                <a:tc>
                  <a:txBody>
                    <a:bodyPr/>
                    <a:lstStyle/>
                    <a:p>
                      <a:r>
                        <a:rPr lang="en-US" sz="1600" dirty="0" smtClean="0"/>
                        <a:t>May 26</a:t>
                      </a:r>
                      <a:r>
                        <a:rPr lang="en-US" sz="1600" baseline="30000" dirty="0" smtClean="0"/>
                        <a:t>th</a:t>
                      </a:r>
                      <a:endParaRPr lang="en-US" sz="1600" dirty="0"/>
                    </a:p>
                  </a:txBody>
                  <a:tcPr marL="68580" marR="68580" marT="34290" marB="34290"/>
                </a:tc>
                <a:tc>
                  <a:txBody>
                    <a:bodyPr/>
                    <a:lstStyle/>
                    <a:p>
                      <a:r>
                        <a:rPr lang="en-US" sz="1600" dirty="0" smtClean="0"/>
                        <a:t>Committee</a:t>
                      </a:r>
                      <a:r>
                        <a:rPr lang="en-US" sz="1600" baseline="0" dirty="0" smtClean="0"/>
                        <a:t> Meeting #4</a:t>
                      </a:r>
                      <a:endParaRPr lang="en-US" sz="1600" dirty="0"/>
                    </a:p>
                  </a:txBody>
                  <a:tcPr marL="68580" marR="68580" marT="34290" marB="34290"/>
                </a:tc>
              </a:tr>
              <a:tr h="278130">
                <a:tc>
                  <a:txBody>
                    <a:bodyPr/>
                    <a:lstStyle/>
                    <a:p>
                      <a:r>
                        <a:rPr lang="en-US" sz="1600" b="1" dirty="0" smtClean="0">
                          <a:solidFill>
                            <a:schemeClr val="tx1"/>
                          </a:solidFill>
                        </a:rPr>
                        <a:t>June 2</a:t>
                      </a:r>
                      <a:r>
                        <a:rPr lang="en-US" sz="1600" b="1" baseline="30000" dirty="0" smtClean="0">
                          <a:solidFill>
                            <a:schemeClr val="tx1"/>
                          </a:solidFill>
                        </a:rPr>
                        <a:t>nd</a:t>
                      </a:r>
                      <a:endParaRPr lang="en-US" sz="1600" b="1" dirty="0">
                        <a:solidFill>
                          <a:schemeClr val="tx1"/>
                        </a:solidFill>
                      </a:endParaRPr>
                    </a:p>
                  </a:txBody>
                  <a:tcPr marL="68580" marR="68580" marT="34290" marB="34290"/>
                </a:tc>
                <a:tc>
                  <a:txBody>
                    <a:bodyPr/>
                    <a:lstStyle/>
                    <a:p>
                      <a:r>
                        <a:rPr lang="en-US" sz="1600" b="1" dirty="0" smtClean="0">
                          <a:solidFill>
                            <a:schemeClr val="tx1"/>
                          </a:solidFill>
                        </a:rPr>
                        <a:t>Second Community Meeting – 2 scenarios</a:t>
                      </a:r>
                      <a:endParaRPr lang="en-US" sz="1600" b="1" dirty="0">
                        <a:solidFill>
                          <a:schemeClr val="tx1"/>
                        </a:solidFill>
                      </a:endParaRPr>
                    </a:p>
                  </a:txBody>
                  <a:tcPr marL="68580" marR="68580" marT="34290" marB="34290"/>
                </a:tc>
              </a:tr>
              <a:tr h="278130">
                <a:tc>
                  <a:txBody>
                    <a:bodyPr/>
                    <a:lstStyle/>
                    <a:p>
                      <a:r>
                        <a:rPr lang="en-US" sz="1600" dirty="0" smtClean="0"/>
                        <a:t>June 9</a:t>
                      </a:r>
                      <a:r>
                        <a:rPr lang="en-US" sz="1600" baseline="30000" dirty="0" smtClean="0"/>
                        <a:t>th</a:t>
                      </a:r>
                      <a:endParaRPr lang="en-US" sz="1600" dirty="0"/>
                    </a:p>
                  </a:txBody>
                  <a:tcPr marL="68580" marR="68580" marT="34290" marB="34290"/>
                </a:tc>
                <a:tc>
                  <a:txBody>
                    <a:bodyPr/>
                    <a:lstStyle/>
                    <a:p>
                      <a:r>
                        <a:rPr lang="en-US" sz="1600" dirty="0" smtClean="0"/>
                        <a:t>Committee Meeting #5</a:t>
                      </a:r>
                      <a:endParaRPr lang="en-US" sz="1600" dirty="0"/>
                    </a:p>
                  </a:txBody>
                  <a:tcPr marL="68580" marR="68580" marT="34290" marB="34290"/>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20750465"/>
              </p:ext>
            </p:extLst>
          </p:nvPr>
        </p:nvGraphicFramePr>
        <p:xfrm>
          <a:off x="1035380" y="4114800"/>
          <a:ext cx="7204853" cy="2743200"/>
        </p:xfrm>
        <a:graphic>
          <a:graphicData uri="http://schemas.openxmlformats.org/drawingml/2006/table">
            <a:tbl>
              <a:tblPr firstRow="1" bandRow="1">
                <a:tableStyleId>{7DF18680-E054-41AD-8BC1-D1AEF772440D}</a:tableStyleId>
              </a:tblPr>
              <a:tblGrid>
                <a:gridCol w="2952349"/>
                <a:gridCol w="4252504"/>
              </a:tblGrid>
              <a:tr h="278130">
                <a:tc gridSpan="2">
                  <a:txBody>
                    <a:bodyPr/>
                    <a:lstStyle/>
                    <a:p>
                      <a:pPr algn="ctr"/>
                      <a:r>
                        <a:rPr lang="en-US" sz="1600" b="0" dirty="0" smtClean="0"/>
                        <a:t>Fall 2015</a:t>
                      </a:r>
                      <a:endParaRPr lang="en-US" sz="1600" b="0" dirty="0"/>
                    </a:p>
                  </a:txBody>
                  <a:tcPr marL="68580" marR="68580" marT="34290" marB="34290"/>
                </a:tc>
                <a:tc hMerge="1">
                  <a:txBody>
                    <a:bodyPr/>
                    <a:lstStyle/>
                    <a:p>
                      <a:endParaRPr lang="en-US" dirty="0"/>
                    </a:p>
                  </a:txBody>
                  <a:tcPr/>
                </a:tc>
              </a:tr>
              <a:tr h="278130">
                <a:tc>
                  <a:txBody>
                    <a:bodyPr/>
                    <a:lstStyle/>
                    <a:p>
                      <a:r>
                        <a:rPr lang="en-US" sz="1600" dirty="0" smtClean="0"/>
                        <a:t>September 15</a:t>
                      </a:r>
                      <a:r>
                        <a:rPr lang="en-US" sz="1600" baseline="30000" dirty="0" smtClean="0"/>
                        <a:t>th</a:t>
                      </a:r>
                      <a:r>
                        <a:rPr lang="en-US" sz="1600" dirty="0" smtClean="0"/>
                        <a:t>; September 22</a:t>
                      </a:r>
                      <a:r>
                        <a:rPr lang="en-US" sz="1600" baseline="30000" dirty="0" smtClean="0"/>
                        <a:t>nd</a:t>
                      </a:r>
                      <a:r>
                        <a:rPr lang="en-US" sz="1600" dirty="0" smtClean="0"/>
                        <a:t> </a:t>
                      </a:r>
                      <a:endParaRPr lang="en-US" sz="1600" dirty="0"/>
                    </a:p>
                  </a:txBody>
                  <a:tcPr marL="68580" marR="68580" marT="34290" marB="34290"/>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dirty="0" smtClean="0"/>
                        <a:t>Committee Meeting #6, #7</a:t>
                      </a:r>
                    </a:p>
                  </a:txBody>
                  <a:tcPr marL="68580" marR="68580" marT="34290" marB="34290"/>
                </a:tc>
              </a:tr>
              <a:tr h="278130">
                <a:tc>
                  <a:txBody>
                    <a:bodyPr/>
                    <a:lstStyle/>
                    <a:p>
                      <a:r>
                        <a:rPr lang="en-US" sz="1600" b="1" dirty="0" smtClean="0"/>
                        <a:t>September 29</a:t>
                      </a:r>
                      <a:r>
                        <a:rPr lang="en-US" sz="1600" b="1" baseline="30000" dirty="0" smtClean="0"/>
                        <a:t>th</a:t>
                      </a:r>
                      <a:r>
                        <a:rPr lang="en-US" sz="1600" b="1" dirty="0" smtClean="0"/>
                        <a:t> </a:t>
                      </a:r>
                      <a:endParaRPr lang="en-US" sz="1600" b="1" dirty="0">
                        <a:solidFill>
                          <a:schemeClr val="tx1"/>
                        </a:solidFill>
                      </a:endParaRPr>
                    </a:p>
                  </a:txBody>
                  <a:tcPr marL="68580" marR="68580" marT="34290" marB="34290"/>
                </a:tc>
                <a:tc>
                  <a:txBody>
                    <a:bodyPr/>
                    <a:lstStyle/>
                    <a:p>
                      <a:r>
                        <a:rPr lang="en-US" sz="1600" b="1" dirty="0" smtClean="0"/>
                        <a:t>Third Community Meeting</a:t>
                      </a:r>
                      <a:endParaRPr lang="en-US" sz="1600" b="1" dirty="0">
                        <a:solidFill>
                          <a:schemeClr val="tx1"/>
                        </a:solidFill>
                      </a:endParaRPr>
                    </a:p>
                  </a:txBody>
                  <a:tcPr marL="68580" marR="68580" marT="34290" marB="34290"/>
                </a:tc>
              </a:tr>
              <a:tr h="245435">
                <a:tc>
                  <a:txBody>
                    <a:bodyPr/>
                    <a:lstStyle/>
                    <a:p>
                      <a:r>
                        <a:rPr lang="en-US" sz="1600" dirty="0" smtClean="0"/>
                        <a:t>October 6</a:t>
                      </a:r>
                      <a:r>
                        <a:rPr lang="en-US" sz="1600" baseline="30000" dirty="0" smtClean="0"/>
                        <a:t>th</a:t>
                      </a:r>
                      <a:r>
                        <a:rPr lang="en-US" sz="1600" dirty="0" smtClean="0"/>
                        <a:t> </a:t>
                      </a:r>
                      <a:endParaRPr lang="en-US" sz="1600" dirty="0"/>
                    </a:p>
                  </a:txBody>
                  <a:tcPr marL="68580" marR="68580" marT="34290" marB="34290"/>
                </a:tc>
                <a:tc>
                  <a:txBody>
                    <a:bodyPr/>
                    <a:lstStyle/>
                    <a:p>
                      <a:r>
                        <a:rPr lang="en-US" sz="1600" dirty="0" smtClean="0"/>
                        <a:t>Committee Meeting #8 (final)</a:t>
                      </a:r>
                      <a:endParaRPr lang="en-US" sz="1600" dirty="0"/>
                    </a:p>
                  </a:txBody>
                  <a:tcPr marL="68580" marR="68580" marT="34290" marB="34290"/>
                </a:tc>
              </a:tr>
              <a:tr h="209461">
                <a:tc>
                  <a:txBody>
                    <a:bodyPr/>
                    <a:lstStyle/>
                    <a:p>
                      <a:r>
                        <a:rPr lang="en-US" sz="1600" dirty="0" smtClean="0"/>
                        <a:t>October 22</a:t>
                      </a:r>
                      <a:r>
                        <a:rPr lang="en-US" sz="1600" baseline="30000" dirty="0" smtClean="0"/>
                        <a:t>nd</a:t>
                      </a:r>
                      <a:r>
                        <a:rPr lang="en-US" sz="1600" dirty="0" smtClean="0"/>
                        <a:t>   </a:t>
                      </a:r>
                      <a:endParaRPr lang="en-US" sz="1600" dirty="0"/>
                    </a:p>
                  </a:txBody>
                  <a:tcPr marL="68580" marR="68580" marT="34290" marB="34290">
                    <a:solidFill>
                      <a:srgbClr val="FFFF00"/>
                    </a:solidFill>
                  </a:tcPr>
                </a:tc>
                <a:tc>
                  <a:txBody>
                    <a:bodyPr/>
                    <a:lstStyle/>
                    <a:p>
                      <a:r>
                        <a:rPr lang="en-US" sz="1600" baseline="0" dirty="0" smtClean="0"/>
                        <a:t>Superintendent Recommendation to School Board</a:t>
                      </a:r>
                      <a:endParaRPr lang="en-US" sz="1600" dirty="0"/>
                    </a:p>
                  </a:txBody>
                  <a:tcPr marL="68580" marR="68580" marT="34290" marB="34290">
                    <a:solidFill>
                      <a:srgbClr val="FFFF00"/>
                    </a:solidFill>
                  </a:tcPr>
                </a:tc>
              </a:tr>
              <a:tr h="278130">
                <a:tc>
                  <a:txBody>
                    <a:bodyPr/>
                    <a:lstStyle/>
                    <a:p>
                      <a:r>
                        <a:rPr lang="en-US" sz="1600" dirty="0" smtClean="0"/>
                        <a:t>November 5th  </a:t>
                      </a:r>
                      <a:endParaRPr lang="en-US" sz="1600" dirty="0"/>
                    </a:p>
                  </a:txBody>
                  <a:tcPr marL="68580" marR="68580" marT="34290" marB="34290"/>
                </a:tc>
                <a:tc>
                  <a:txBody>
                    <a:bodyPr/>
                    <a:lstStyle/>
                    <a:p>
                      <a:r>
                        <a:rPr lang="en-US" sz="1600" dirty="0" smtClean="0"/>
                        <a:t>School Board Public</a:t>
                      </a:r>
                      <a:r>
                        <a:rPr lang="en-US" sz="1600" baseline="0" dirty="0" smtClean="0"/>
                        <a:t> Hearing</a:t>
                      </a:r>
                      <a:endParaRPr lang="en-US" sz="1600" dirty="0"/>
                    </a:p>
                  </a:txBody>
                  <a:tcPr marL="68580" marR="68580" marT="34290" marB="34290"/>
                </a:tc>
              </a:tr>
              <a:tr h="222575">
                <a:tc>
                  <a:txBody>
                    <a:bodyPr/>
                    <a:lstStyle/>
                    <a:p>
                      <a:r>
                        <a:rPr lang="en-US" sz="1600" dirty="0" smtClean="0"/>
                        <a:t>November 12th  </a:t>
                      </a:r>
                      <a:endParaRPr lang="en-US" sz="1600" dirty="0"/>
                    </a:p>
                  </a:txBody>
                  <a:tcPr marL="68580" marR="68580" marT="34290" marB="34290"/>
                </a:tc>
                <a:tc>
                  <a:txBody>
                    <a:bodyPr/>
                    <a:lstStyle/>
                    <a:p>
                      <a:r>
                        <a:rPr lang="en-US" sz="1600" dirty="0" smtClean="0"/>
                        <a:t>School Board Meeting: Vote</a:t>
                      </a:r>
                      <a:endParaRPr lang="en-US" sz="1600" dirty="0"/>
                    </a:p>
                  </a:txBody>
                  <a:tcPr marL="68580" marR="68580" marT="34290" marB="34290"/>
                </a:tc>
              </a:tr>
              <a:tr h="480060">
                <a:tc>
                  <a:txBody>
                    <a:bodyPr/>
                    <a:lstStyle/>
                    <a:p>
                      <a:r>
                        <a:rPr lang="en-US" sz="1600" smtClean="0"/>
                        <a:t>December</a:t>
                      </a:r>
                      <a:r>
                        <a:rPr lang="en-US" sz="1600" baseline="0" smtClean="0"/>
                        <a:t> 2015</a:t>
                      </a:r>
                      <a:endParaRPr lang="en-US" sz="1600" dirty="0"/>
                    </a:p>
                  </a:txBody>
                  <a:tcPr marL="68580" marR="68580" marT="34290" marB="34290"/>
                </a:tc>
                <a:tc>
                  <a:txBody>
                    <a:bodyPr/>
                    <a:lstStyle/>
                    <a:p>
                      <a:r>
                        <a:rPr lang="en-US" sz="1600" dirty="0" smtClean="0"/>
                        <a:t>Families to be notified if action</a:t>
                      </a:r>
                      <a:r>
                        <a:rPr lang="en-US" sz="1600" baseline="0" dirty="0" smtClean="0"/>
                        <a:t>s will be taken for </a:t>
                      </a:r>
                      <a:r>
                        <a:rPr lang="en-US" sz="1600" u="sng" baseline="0" dirty="0" smtClean="0"/>
                        <a:t>2016/17 school year</a:t>
                      </a:r>
                      <a:endParaRPr lang="en-US" sz="1600" b="1" u="sng" dirty="0"/>
                    </a:p>
                  </a:txBody>
                  <a:tcPr marL="68580" marR="68580" marT="34290" marB="34290"/>
                </a:tc>
              </a:tr>
            </a:tbl>
          </a:graphicData>
        </a:graphic>
      </p:graphicFrame>
    </p:spTree>
    <p:extLst>
      <p:ext uri="{BB962C8B-B14F-4D97-AF65-F5344CB8AC3E}">
        <p14:creationId xmlns:p14="http://schemas.microsoft.com/office/powerpoint/2010/main" val="3270596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 #2</a:t>
            </a:r>
            <a:endParaRPr lang="en-US" dirty="0"/>
          </a:p>
        </p:txBody>
      </p:sp>
      <p:sp>
        <p:nvSpPr>
          <p:cNvPr id="3" name="Content Placeholder 2"/>
          <p:cNvSpPr>
            <a:spLocks noGrp="1"/>
          </p:cNvSpPr>
          <p:nvPr>
            <p:ph idx="1"/>
          </p:nvPr>
        </p:nvSpPr>
        <p:spPr/>
        <p:txBody>
          <a:bodyPr>
            <a:normAutofit lnSpcReduction="10000"/>
          </a:bodyPr>
          <a:lstStyle/>
          <a:p>
            <a:pPr algn="just">
              <a:lnSpc>
                <a:spcPct val="100000"/>
              </a:lnSpc>
            </a:pPr>
            <a:r>
              <a:rPr lang="en-US" sz="1800" b="1" u="sng" dirty="0" err="1"/>
              <a:t>Woodbrook</a:t>
            </a:r>
            <a:r>
              <a:rPr lang="en-US" sz="1800" b="1" u="sng" dirty="0"/>
              <a:t> Addition</a:t>
            </a:r>
          </a:p>
          <a:p>
            <a:pPr algn="just">
              <a:lnSpc>
                <a:spcPct val="100000"/>
              </a:lnSpc>
            </a:pPr>
            <a:r>
              <a:rPr lang="en-US" sz="1800" dirty="0" smtClean="0"/>
              <a:t>The </a:t>
            </a:r>
            <a:r>
              <a:rPr lang="en-US" sz="1800" dirty="0"/>
              <a:t>committee would like to stress the importance and </a:t>
            </a:r>
            <a:r>
              <a:rPr lang="en-US" sz="1800" dirty="0" smtClean="0"/>
              <a:t>urgency </a:t>
            </a:r>
            <a:r>
              <a:rPr lang="en-US" sz="1800" dirty="0"/>
              <a:t>of the </a:t>
            </a:r>
            <a:r>
              <a:rPr lang="en-US" sz="1800" dirty="0" err="1"/>
              <a:t>Woodbrook</a:t>
            </a:r>
            <a:r>
              <a:rPr lang="en-US" sz="1800" dirty="0"/>
              <a:t> Addition as a means to solve the overcrowding at </a:t>
            </a:r>
            <a:r>
              <a:rPr lang="en-US" sz="1800" dirty="0" smtClean="0"/>
              <a:t>Greer and the projected overcrowding in other urban ring schools.    The </a:t>
            </a:r>
            <a:r>
              <a:rPr lang="en-US" sz="1800" dirty="0"/>
              <a:t>committee endorses the School Board’s CIP request in regards to the size and schedule </a:t>
            </a:r>
            <a:r>
              <a:rPr lang="en-US" sz="1800" dirty="0" smtClean="0"/>
              <a:t>of </a:t>
            </a:r>
            <a:r>
              <a:rPr lang="en-US" sz="1800" dirty="0"/>
              <a:t>this project.  </a:t>
            </a:r>
          </a:p>
          <a:p>
            <a:pPr algn="just">
              <a:lnSpc>
                <a:spcPct val="100000"/>
              </a:lnSpc>
            </a:pPr>
            <a:r>
              <a:rPr lang="en-US" sz="1800" dirty="0"/>
              <a:t> </a:t>
            </a:r>
          </a:p>
          <a:p>
            <a:pPr algn="just">
              <a:lnSpc>
                <a:spcPct val="100000"/>
              </a:lnSpc>
            </a:pPr>
            <a:r>
              <a:rPr lang="en-US" sz="1800" b="1" u="sng" dirty="0" smtClean="0"/>
              <a:t>Monticello </a:t>
            </a:r>
            <a:r>
              <a:rPr lang="en-US" sz="1800" b="1" u="sng" dirty="0"/>
              <a:t>High School Addition</a:t>
            </a:r>
          </a:p>
          <a:p>
            <a:pPr algn="just">
              <a:lnSpc>
                <a:spcPct val="100000"/>
              </a:lnSpc>
            </a:pPr>
            <a:r>
              <a:rPr lang="en-US" sz="1800" dirty="0" smtClean="0"/>
              <a:t>The </a:t>
            </a:r>
            <a:r>
              <a:rPr lang="en-US" sz="1800" dirty="0"/>
              <a:t>committee recommends monitoring the need for this addition.  It may be needed to accommodate current and recommended neighborhoods; however, it may be a challenge to find additional neighborhoods to move into Monticello’s boundary to occupy the additional seats.</a:t>
            </a:r>
          </a:p>
          <a:p>
            <a:endParaRPr lang="en-US" dirty="0"/>
          </a:p>
        </p:txBody>
      </p:sp>
    </p:spTree>
    <p:extLst>
      <p:ext uri="{BB962C8B-B14F-4D97-AF65-F5344CB8AC3E}">
        <p14:creationId xmlns:p14="http://schemas.microsoft.com/office/powerpoint/2010/main" val="3301551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Superintendent Recommendation</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15559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p:txBody>
          <a:bodyPr>
            <a:normAutofit/>
          </a:bodyPr>
          <a:lstStyle/>
          <a:p>
            <a:r>
              <a:rPr lang="en-US" dirty="0" smtClean="0"/>
              <a:t>Dr. Pam Moran endorses the committee’s recommendation with one alternative for consideration</a:t>
            </a:r>
            <a:r>
              <a:rPr lang="en-US" dirty="0"/>
              <a:t> </a:t>
            </a:r>
            <a:r>
              <a:rPr lang="en-US" dirty="0" smtClean="0"/>
              <a:t>regarding the grandfather clause.  </a:t>
            </a:r>
            <a:endParaRPr lang="en-US" dirty="0"/>
          </a:p>
          <a:p>
            <a:r>
              <a:rPr lang="en-US" dirty="0" smtClean="0"/>
              <a:t>Alternative:</a:t>
            </a:r>
          </a:p>
          <a:p>
            <a:pPr algn="just"/>
            <a:r>
              <a:rPr lang="en-US" dirty="0" smtClean="0">
                <a:ea typeface="Calibri" panose="020F0502020204030204" pitchFamily="34" charset="0"/>
                <a:cs typeface="Times New Roman" panose="02020603050405020304" pitchFamily="18" charset="0"/>
              </a:rPr>
              <a:t>“All </a:t>
            </a:r>
            <a:r>
              <a:rPr lang="en-US" dirty="0">
                <a:ea typeface="Calibri" panose="020F0502020204030204" pitchFamily="34" charset="0"/>
                <a:cs typeface="Times New Roman" panose="02020603050405020304" pitchFamily="18" charset="0"/>
              </a:rPr>
              <a:t>current Albemarle High and Sutherland Middle students be permitted to finish their years in the schools in which they are enrolled. Siblings of current Albemarle High students </a:t>
            </a:r>
            <a:r>
              <a:rPr lang="en-US" b="1" dirty="0">
                <a:ea typeface="Calibri" panose="020F0502020204030204" pitchFamily="34" charset="0"/>
                <a:cs typeface="Times New Roman" panose="02020603050405020304" pitchFamily="18" charset="0"/>
              </a:rPr>
              <a:t>who are currently at Sutherland and Burley Middle Schools would be grandfathered for attendance at Albemarle High</a:t>
            </a:r>
            <a:r>
              <a:rPr lang="en-US" dirty="0">
                <a:ea typeface="Calibri" panose="020F0502020204030204" pitchFamily="34" charset="0"/>
                <a:cs typeface="Times New Roman" panose="02020603050405020304" pitchFamily="18" charset="0"/>
              </a:rPr>
              <a:t>. Transportation will not be provided by the school division to families who choose to grandfather.  The choice to grandfather for the 2016/17 school year will need to be made no later than January 29</a:t>
            </a:r>
            <a:r>
              <a:rPr lang="en-US" baseline="30000" dirty="0">
                <a:ea typeface="Calibri" panose="020F0502020204030204" pitchFamily="34" charset="0"/>
                <a:cs typeface="Times New Roman" panose="02020603050405020304" pitchFamily="18" charset="0"/>
              </a:rPr>
              <a:t>th</a:t>
            </a:r>
            <a:r>
              <a:rPr lang="en-US" dirty="0">
                <a:ea typeface="Calibri" panose="020F0502020204030204" pitchFamily="34" charset="0"/>
                <a:cs typeface="Times New Roman" panose="02020603050405020304" pitchFamily="18" charset="0"/>
              </a:rPr>
              <a:t>, 2016</a:t>
            </a:r>
            <a:r>
              <a:rPr lang="en-US" dirty="0" smtClean="0">
                <a:ea typeface="Calibri" panose="020F0502020204030204" pitchFamily="34" charset="0"/>
                <a:cs typeface="Times New Roman" panose="02020603050405020304" pitchFamily="18" charset="0"/>
              </a:rPr>
              <a:t>.”</a:t>
            </a:r>
            <a:endParaRPr lang="en-US" dirty="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248009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
            <a:r>
              <a:rPr lang="en-US" dirty="0" smtClean="0"/>
              <a:t>Grandfather clause</a:t>
            </a:r>
            <a:endParaRPr lang="en-US" b="1" dirty="0">
              <a:solidFill>
                <a:srgbClr val="000000"/>
              </a:solidFill>
              <a:latin typeface="Franklin Gothic Book" panose="020B05030201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12336126"/>
              </p:ext>
            </p:extLst>
          </p:nvPr>
        </p:nvGraphicFramePr>
        <p:xfrm>
          <a:off x="1216797" y="2891508"/>
          <a:ext cx="6710408" cy="1320024"/>
        </p:xfrm>
        <a:graphic>
          <a:graphicData uri="http://schemas.openxmlformats.org/drawingml/2006/table">
            <a:tbl>
              <a:tblPr firstRow="1" lastRow="1" bandRow="1">
                <a:tableStyleId>{F5AB1C69-6EDB-4FF4-983F-18BD219EF322}</a:tableStyleId>
              </a:tblPr>
              <a:tblGrid>
                <a:gridCol w="539918"/>
                <a:gridCol w="617049"/>
                <a:gridCol w="617049"/>
                <a:gridCol w="617049"/>
                <a:gridCol w="617049"/>
                <a:gridCol w="617049"/>
                <a:gridCol w="617049"/>
                <a:gridCol w="617049"/>
                <a:gridCol w="617049"/>
                <a:gridCol w="617049"/>
                <a:gridCol w="617049"/>
              </a:tblGrid>
              <a:tr h="333292">
                <a:tc gridSpan="2">
                  <a:txBody>
                    <a:bodyPr/>
                    <a:lstStyle/>
                    <a:p>
                      <a:pPr algn="ctr" fontAlgn="ctr"/>
                      <a:r>
                        <a:rPr lang="en-US" sz="1200" u="none" strike="noStrike" dirty="0">
                          <a:effectLst/>
                        </a:rPr>
                        <a:t>Current AHS Students</a:t>
                      </a:r>
                      <a:endParaRPr lang="en-US" sz="1200" b="1" i="0" u="none" strike="noStrike" dirty="0">
                        <a:solidFill>
                          <a:srgbClr val="000000"/>
                        </a:solidFill>
                        <a:effectLst/>
                        <a:latin typeface="Franklin Gothic Book" panose="020B0503020102020204" pitchFamily="34" charset="0"/>
                      </a:endParaRPr>
                    </a:p>
                  </a:txBody>
                  <a:tcPr marL="6644" marR="6644" marT="6644" marB="0" anchor="ctr"/>
                </a:tc>
                <a:tc hMerge="1">
                  <a:txBody>
                    <a:bodyPr/>
                    <a:lstStyle/>
                    <a:p>
                      <a:endParaRPr lang="en-US"/>
                    </a:p>
                  </a:txBody>
                  <a:tcPr/>
                </a:tc>
                <a:tc gridSpan="9">
                  <a:txBody>
                    <a:bodyPr/>
                    <a:lstStyle/>
                    <a:p>
                      <a:pPr algn="ctr" fontAlgn="ctr"/>
                      <a:r>
                        <a:rPr lang="en-US" sz="1200" u="none" strike="noStrike" dirty="0">
                          <a:effectLst/>
                        </a:rPr>
                        <a:t>Siblings of Current AHS Students</a:t>
                      </a:r>
                      <a:endParaRPr lang="en-US" sz="1200" b="1" i="0" u="none" strike="noStrike" dirty="0">
                        <a:solidFill>
                          <a:srgbClr val="000000"/>
                        </a:solidFill>
                        <a:effectLst/>
                        <a:latin typeface="Franklin Gothic Book" panose="020B0503020102020204" pitchFamily="34" charset="0"/>
                      </a:endParaRPr>
                    </a:p>
                  </a:txBody>
                  <a:tcPr marL="6644" marR="6644" marT="664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54620">
                <a:tc gridSpan="2">
                  <a:txBody>
                    <a:bodyPr/>
                    <a:lstStyle/>
                    <a:p>
                      <a:pPr algn="ctr" fontAlgn="b"/>
                      <a:r>
                        <a:rPr lang="en-US" sz="1200" u="none" strike="noStrike">
                          <a:effectLst/>
                        </a:rPr>
                        <a:t>Grade</a:t>
                      </a:r>
                      <a:endParaRPr lang="en-US" sz="1200" b="1" i="0" u="none" strike="noStrike">
                        <a:solidFill>
                          <a:srgbClr val="000000"/>
                        </a:solidFill>
                        <a:effectLst/>
                        <a:latin typeface="Franklin Gothic Book" panose="020B0503020102020204" pitchFamily="34" charset="0"/>
                      </a:endParaRPr>
                    </a:p>
                  </a:txBody>
                  <a:tcPr marL="6644" marR="6644" marT="6644" marB="0" anchor="b"/>
                </a:tc>
                <a:tc hMerge="1">
                  <a:txBody>
                    <a:bodyPr/>
                    <a:lstStyle/>
                    <a:p>
                      <a:endParaRPr lang="en-US"/>
                    </a:p>
                  </a:txBody>
                  <a:tcPr/>
                </a:tc>
                <a:tc>
                  <a:txBody>
                    <a:bodyPr/>
                    <a:lstStyle/>
                    <a:p>
                      <a:pPr algn="ctr" fontAlgn="b"/>
                      <a:r>
                        <a:rPr lang="en-US" sz="1200" u="none" strike="noStrike">
                          <a:effectLst/>
                        </a:rPr>
                        <a:t>8th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7th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6th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5th</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4th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3rd</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2nd</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1st</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K</a:t>
                      </a:r>
                      <a:endParaRPr lang="en-US" sz="1200" b="1" i="0" u="none" strike="noStrike">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a:effectLst/>
                        </a:rPr>
                        <a:t>11th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16</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a:effectLst/>
                        </a:rPr>
                        <a:t>10th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20</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4</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1</a:t>
                      </a:r>
                      <a:endParaRPr lang="en-US" sz="1200" b="0" i="0" u="none" strike="noStrike" dirty="0">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a:effectLst/>
                        </a:rPr>
                        <a:t>9th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15</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4</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4</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dirty="0">
                          <a:effectLst/>
                        </a:rPr>
                        <a:t>Total</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51</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5</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5</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5</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4</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0</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1</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r>
            </a:tbl>
          </a:graphicData>
        </a:graphic>
      </p:graphicFrame>
      <p:sp>
        <p:nvSpPr>
          <p:cNvPr id="3" name="Rectangle 2"/>
          <p:cNvSpPr/>
          <p:nvPr/>
        </p:nvSpPr>
        <p:spPr>
          <a:xfrm>
            <a:off x="6439065" y="734859"/>
            <a:ext cx="1909818" cy="1200329"/>
          </a:xfrm>
          <a:prstGeom prst="rect">
            <a:avLst/>
          </a:prstGeom>
        </p:spPr>
        <p:txBody>
          <a:bodyPr wrap="none">
            <a:spAutoFit/>
          </a:bodyPr>
          <a:lstStyle/>
          <a:p>
            <a:pPr fontAlgn="b"/>
            <a:r>
              <a:rPr lang="en-US" sz="1200" dirty="0" smtClean="0"/>
              <a:t>Clause as recommended by </a:t>
            </a:r>
          </a:p>
          <a:p>
            <a:pPr fontAlgn="b"/>
            <a:r>
              <a:rPr lang="en-US" sz="1200" dirty="0" smtClean="0"/>
              <a:t>committee would apply to:</a:t>
            </a:r>
          </a:p>
          <a:p>
            <a:pPr fontAlgn="b"/>
            <a:endParaRPr lang="en-US" sz="1200" b="1" dirty="0">
              <a:solidFill>
                <a:srgbClr val="000000"/>
              </a:solidFill>
            </a:endParaRPr>
          </a:p>
          <a:p>
            <a:pPr fontAlgn="b"/>
            <a:r>
              <a:rPr lang="en-US" sz="1200" b="1" dirty="0" smtClean="0">
                <a:solidFill>
                  <a:srgbClr val="000000"/>
                </a:solidFill>
              </a:rPr>
              <a:t>Current Students:      162</a:t>
            </a:r>
          </a:p>
          <a:p>
            <a:pPr fontAlgn="b"/>
            <a:r>
              <a:rPr lang="en-US" sz="1200" b="1" u="sng" dirty="0" smtClean="0">
                <a:solidFill>
                  <a:srgbClr val="000000"/>
                </a:solidFill>
              </a:rPr>
              <a:t>Siblings:                     87</a:t>
            </a:r>
          </a:p>
          <a:p>
            <a:pPr fontAlgn="b"/>
            <a:r>
              <a:rPr lang="en-US" sz="1200" b="1" dirty="0" smtClean="0">
                <a:solidFill>
                  <a:srgbClr val="000000"/>
                </a:solidFill>
              </a:rPr>
              <a:t>Total:                        249 </a:t>
            </a:r>
            <a:endParaRPr lang="en-US" sz="1200" b="1" dirty="0">
              <a:solidFill>
                <a:srgbClr val="000000"/>
              </a:solidFill>
            </a:endParaRPr>
          </a:p>
        </p:txBody>
      </p:sp>
      <p:sp>
        <p:nvSpPr>
          <p:cNvPr id="6" name="Rectangle 5"/>
          <p:cNvSpPr/>
          <p:nvPr/>
        </p:nvSpPr>
        <p:spPr>
          <a:xfrm>
            <a:off x="1156954" y="4512959"/>
            <a:ext cx="1969770" cy="369332"/>
          </a:xfrm>
          <a:prstGeom prst="rect">
            <a:avLst/>
          </a:prstGeom>
        </p:spPr>
        <p:txBody>
          <a:bodyPr wrap="none">
            <a:spAutoFit/>
          </a:bodyPr>
          <a:lstStyle/>
          <a:p>
            <a:pPr fontAlgn="b"/>
            <a:r>
              <a:rPr lang="pt-BR" u="sng" dirty="0"/>
              <a:t>Rio E of R&amp;R Tracks</a:t>
            </a:r>
            <a:endParaRPr lang="pt-BR" b="1" u="sng" dirty="0">
              <a:solidFill>
                <a:srgbClr val="000000"/>
              </a:solidFill>
              <a:latin typeface="Franklin Gothic Book" panose="020B05030201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592485930"/>
              </p:ext>
            </p:extLst>
          </p:nvPr>
        </p:nvGraphicFramePr>
        <p:xfrm>
          <a:off x="1225034" y="4979773"/>
          <a:ext cx="6710408" cy="1320024"/>
        </p:xfrm>
        <a:graphic>
          <a:graphicData uri="http://schemas.openxmlformats.org/drawingml/2006/table">
            <a:tbl>
              <a:tblPr firstRow="1" lastRow="1" bandRow="1">
                <a:tableStyleId>{00A15C55-8517-42AA-B614-E9B94910E393}</a:tableStyleId>
              </a:tblPr>
              <a:tblGrid>
                <a:gridCol w="539918"/>
                <a:gridCol w="617049"/>
                <a:gridCol w="617049"/>
                <a:gridCol w="617049"/>
                <a:gridCol w="617049"/>
                <a:gridCol w="617049"/>
                <a:gridCol w="617049"/>
                <a:gridCol w="617049"/>
                <a:gridCol w="617049"/>
                <a:gridCol w="617049"/>
                <a:gridCol w="617049"/>
              </a:tblGrid>
              <a:tr h="344583">
                <a:tc gridSpan="2">
                  <a:txBody>
                    <a:bodyPr/>
                    <a:lstStyle/>
                    <a:p>
                      <a:pPr algn="ctr" fontAlgn="ctr"/>
                      <a:r>
                        <a:rPr lang="en-US" sz="1200" u="none" strike="noStrike" dirty="0">
                          <a:effectLst/>
                        </a:rPr>
                        <a:t>Current AHS Students</a:t>
                      </a:r>
                      <a:endParaRPr lang="en-US" sz="1200" b="1" i="0" u="none" strike="noStrike" dirty="0">
                        <a:solidFill>
                          <a:srgbClr val="000000"/>
                        </a:solidFill>
                        <a:effectLst/>
                        <a:latin typeface="Franklin Gothic Book" panose="020B0503020102020204" pitchFamily="34" charset="0"/>
                      </a:endParaRPr>
                    </a:p>
                  </a:txBody>
                  <a:tcPr marL="6644" marR="6644" marT="6644" marB="0" anchor="ctr"/>
                </a:tc>
                <a:tc hMerge="1">
                  <a:txBody>
                    <a:bodyPr/>
                    <a:lstStyle/>
                    <a:p>
                      <a:endParaRPr lang="en-US"/>
                    </a:p>
                  </a:txBody>
                  <a:tcPr/>
                </a:tc>
                <a:tc gridSpan="9">
                  <a:txBody>
                    <a:bodyPr/>
                    <a:lstStyle/>
                    <a:p>
                      <a:pPr algn="ctr" fontAlgn="ctr"/>
                      <a:r>
                        <a:rPr lang="en-US" sz="1200" u="none" strike="noStrike" dirty="0">
                          <a:effectLst/>
                        </a:rPr>
                        <a:t>Siblings of Current AHS Students</a:t>
                      </a:r>
                      <a:endParaRPr lang="en-US" sz="1200" b="1" i="0" u="none" strike="noStrike" dirty="0">
                        <a:solidFill>
                          <a:srgbClr val="000000"/>
                        </a:solidFill>
                        <a:effectLst/>
                        <a:latin typeface="Franklin Gothic Book" panose="020B0503020102020204" pitchFamily="34" charset="0"/>
                      </a:endParaRPr>
                    </a:p>
                  </a:txBody>
                  <a:tcPr marL="6644" marR="6644" marT="664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54620">
                <a:tc gridSpan="2">
                  <a:txBody>
                    <a:bodyPr/>
                    <a:lstStyle/>
                    <a:p>
                      <a:pPr algn="ctr" fontAlgn="b"/>
                      <a:r>
                        <a:rPr lang="en-US" sz="1200" u="none" strike="noStrike">
                          <a:effectLst/>
                        </a:rPr>
                        <a:t>Grade</a:t>
                      </a:r>
                      <a:endParaRPr lang="en-US" sz="1200" b="1" i="0" u="none" strike="noStrike">
                        <a:solidFill>
                          <a:srgbClr val="000000"/>
                        </a:solidFill>
                        <a:effectLst/>
                        <a:latin typeface="Franklin Gothic Book" panose="020B0503020102020204" pitchFamily="34" charset="0"/>
                      </a:endParaRPr>
                    </a:p>
                  </a:txBody>
                  <a:tcPr marL="6644" marR="6644" marT="6644" marB="0" anchor="b"/>
                </a:tc>
                <a:tc hMerge="1">
                  <a:txBody>
                    <a:bodyPr/>
                    <a:lstStyle/>
                    <a:p>
                      <a:endParaRPr lang="en-US"/>
                    </a:p>
                  </a:txBody>
                  <a:tcPr/>
                </a:tc>
                <a:tc>
                  <a:txBody>
                    <a:bodyPr/>
                    <a:lstStyle/>
                    <a:p>
                      <a:pPr algn="ctr" fontAlgn="b"/>
                      <a:r>
                        <a:rPr lang="en-US" sz="1200" u="none" strike="noStrike">
                          <a:effectLst/>
                        </a:rPr>
                        <a:t>8th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7th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6th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5th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4th</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3rd</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2nd</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1st</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K</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a:effectLst/>
                        </a:rPr>
                        <a:t>11th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5</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1</a:t>
                      </a:r>
                      <a:endParaRPr lang="en-US" sz="1200" b="0" i="0" u="none" strike="noStrike" dirty="0">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a:effectLst/>
                        </a:rPr>
                        <a:t>10th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49</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6</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4</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6</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5</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1</a:t>
                      </a:r>
                      <a:endParaRPr lang="en-US" sz="1200" b="0" i="0" u="none" strike="noStrike" dirty="0">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a:effectLst/>
                        </a:rPr>
                        <a:t>9th</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30</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5</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8</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 </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0"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 </a:t>
                      </a:r>
                      <a:endParaRPr lang="en-US" sz="1200" b="0" i="0" u="none" strike="noStrike" dirty="0">
                        <a:solidFill>
                          <a:srgbClr val="000000"/>
                        </a:solidFill>
                        <a:effectLst/>
                        <a:latin typeface="Franklin Gothic Book" panose="020B0503020102020204" pitchFamily="34" charset="0"/>
                      </a:endParaRPr>
                    </a:p>
                  </a:txBody>
                  <a:tcPr marL="6644" marR="6644" marT="6644" marB="0" anchor="b"/>
                </a:tc>
              </a:tr>
              <a:tr h="154620">
                <a:tc>
                  <a:txBody>
                    <a:bodyPr/>
                    <a:lstStyle/>
                    <a:p>
                      <a:pPr algn="ctr" fontAlgn="b"/>
                      <a:r>
                        <a:rPr lang="en-US" sz="1200" u="none" strike="noStrike" dirty="0">
                          <a:effectLst/>
                        </a:rPr>
                        <a:t>Total</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111</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11</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12</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19</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7</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3</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a:effectLst/>
                        </a:rPr>
                        <a:t>2</a:t>
                      </a:r>
                      <a:endParaRPr lang="en-US" sz="1200" b="1" i="0" u="none" strike="noStrike">
                        <a:solidFill>
                          <a:srgbClr val="000000"/>
                        </a:solidFill>
                        <a:effectLst/>
                        <a:latin typeface="Franklin Gothic Book" panose="020B0503020102020204" pitchFamily="34" charset="0"/>
                      </a:endParaRPr>
                    </a:p>
                  </a:txBody>
                  <a:tcPr marL="6644" marR="6644" marT="6644" marB="0" anchor="b"/>
                </a:tc>
                <a:tc>
                  <a:txBody>
                    <a:bodyPr/>
                    <a:lstStyle/>
                    <a:p>
                      <a:pPr algn="ctr" fontAlgn="b"/>
                      <a:r>
                        <a:rPr lang="en-US" sz="1200" u="none" strike="noStrike" dirty="0">
                          <a:effectLst/>
                        </a:rPr>
                        <a:t>2</a:t>
                      </a:r>
                      <a:endParaRPr lang="en-US" sz="1200" b="1" i="0" u="none" strike="noStrike" dirty="0">
                        <a:solidFill>
                          <a:srgbClr val="000000"/>
                        </a:solidFill>
                        <a:effectLst/>
                        <a:latin typeface="Franklin Gothic Book" panose="020B0503020102020204" pitchFamily="34" charset="0"/>
                      </a:endParaRPr>
                    </a:p>
                  </a:txBody>
                  <a:tcPr marL="6644" marR="6644" marT="6644" marB="0" anchor="b"/>
                </a:tc>
              </a:tr>
            </a:tbl>
          </a:graphicData>
        </a:graphic>
      </p:graphicFrame>
      <p:sp>
        <p:nvSpPr>
          <p:cNvPr id="11" name="TextBox 10"/>
          <p:cNvSpPr txBox="1"/>
          <p:nvPr/>
        </p:nvSpPr>
        <p:spPr>
          <a:xfrm>
            <a:off x="6804454" y="4240767"/>
            <a:ext cx="1179041" cy="276999"/>
          </a:xfrm>
          <a:prstGeom prst="rect">
            <a:avLst/>
          </a:prstGeom>
          <a:noFill/>
        </p:spPr>
        <p:txBody>
          <a:bodyPr wrap="none" rtlCol="0">
            <a:spAutoFit/>
          </a:bodyPr>
          <a:lstStyle/>
          <a:p>
            <a:r>
              <a:rPr lang="en-US" sz="1200" dirty="0" smtClean="0"/>
              <a:t>Sibling Total: 26</a:t>
            </a:r>
            <a:endParaRPr lang="en-US" sz="1200" dirty="0"/>
          </a:p>
        </p:txBody>
      </p:sp>
      <p:sp>
        <p:nvSpPr>
          <p:cNvPr id="12" name="TextBox 11"/>
          <p:cNvSpPr txBox="1"/>
          <p:nvPr/>
        </p:nvSpPr>
        <p:spPr>
          <a:xfrm>
            <a:off x="6804454" y="6318100"/>
            <a:ext cx="1179041" cy="276999"/>
          </a:xfrm>
          <a:prstGeom prst="rect">
            <a:avLst/>
          </a:prstGeom>
          <a:noFill/>
        </p:spPr>
        <p:txBody>
          <a:bodyPr wrap="none" rtlCol="0">
            <a:spAutoFit/>
          </a:bodyPr>
          <a:lstStyle/>
          <a:p>
            <a:r>
              <a:rPr lang="en-US" sz="1200" dirty="0" smtClean="0"/>
              <a:t>Sibling Total: 61</a:t>
            </a:r>
            <a:endParaRPr lang="en-US" sz="1200" dirty="0"/>
          </a:p>
        </p:txBody>
      </p:sp>
      <p:sp>
        <p:nvSpPr>
          <p:cNvPr id="13" name="Rectangle 12"/>
          <p:cNvSpPr/>
          <p:nvPr/>
        </p:nvSpPr>
        <p:spPr>
          <a:xfrm>
            <a:off x="1156954" y="2418464"/>
            <a:ext cx="2199641" cy="369332"/>
          </a:xfrm>
          <a:prstGeom prst="rect">
            <a:avLst/>
          </a:prstGeom>
        </p:spPr>
        <p:txBody>
          <a:bodyPr wrap="none">
            <a:spAutoFit/>
          </a:bodyPr>
          <a:lstStyle/>
          <a:p>
            <a:pPr fontAlgn="b"/>
            <a:r>
              <a:rPr lang="en-US" u="sng" dirty="0" err="1"/>
              <a:t>Rt</a:t>
            </a:r>
            <a:r>
              <a:rPr lang="en-US" u="sng" dirty="0"/>
              <a:t> 20 </a:t>
            </a:r>
            <a:r>
              <a:rPr lang="en-US" u="sng" dirty="0" err="1"/>
              <a:t>Proffit</a:t>
            </a:r>
            <a:r>
              <a:rPr lang="en-US" u="sng" dirty="0"/>
              <a:t> Rd North</a:t>
            </a:r>
            <a:endParaRPr lang="en-US" b="1" u="sng" dirty="0">
              <a:solidFill>
                <a:srgbClr val="000000"/>
              </a:solidFill>
              <a:latin typeface="Franklin Gothic Book" panose="020B0503020102020204" pitchFamily="34" charset="0"/>
            </a:endParaRPr>
          </a:p>
        </p:txBody>
      </p:sp>
    </p:spTree>
    <p:extLst>
      <p:ext uri="{BB962C8B-B14F-4D97-AF65-F5344CB8AC3E}">
        <p14:creationId xmlns:p14="http://schemas.microsoft.com/office/powerpoint/2010/main" val="14667921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precedents</a:t>
            </a:r>
            <a:endParaRPr lang="en-US" dirty="0"/>
          </a:p>
        </p:txBody>
      </p:sp>
      <p:sp>
        <p:nvSpPr>
          <p:cNvPr id="3" name="Content Placeholder 2"/>
          <p:cNvSpPr>
            <a:spLocks noGrp="1"/>
          </p:cNvSpPr>
          <p:nvPr>
            <p:ph idx="1"/>
          </p:nvPr>
        </p:nvSpPr>
        <p:spPr>
          <a:xfrm>
            <a:off x="998756" y="2084832"/>
            <a:ext cx="7290055" cy="4477265"/>
          </a:xfrm>
        </p:spPr>
        <p:txBody>
          <a:bodyPr>
            <a:noAutofit/>
          </a:bodyPr>
          <a:lstStyle/>
          <a:p>
            <a:r>
              <a:rPr lang="en-US" sz="1600" b="1" dirty="0" err="1" smtClean="0"/>
              <a:t>Hollymead</a:t>
            </a:r>
            <a:r>
              <a:rPr lang="en-US" sz="1600" b="1" dirty="0"/>
              <a:t>, </a:t>
            </a:r>
            <a:r>
              <a:rPr lang="en-US" sz="1600" b="1" dirty="0" smtClean="0"/>
              <a:t>2012</a:t>
            </a:r>
          </a:p>
          <a:p>
            <a:r>
              <a:rPr lang="en-US" sz="1600" dirty="0" smtClean="0"/>
              <a:t>“</a:t>
            </a:r>
            <a:r>
              <a:rPr lang="en-US" sz="1600" dirty="0"/>
              <a:t>Extend a ‘grandfather privilege’ for families of rising 5th graders and their siblings that are currently enrolled at </a:t>
            </a:r>
            <a:r>
              <a:rPr lang="en-US" sz="1600" dirty="0" err="1"/>
              <a:t>Hollymead</a:t>
            </a:r>
            <a:r>
              <a:rPr lang="en-US" sz="1600" dirty="0"/>
              <a:t> Elementary to stay at </a:t>
            </a:r>
            <a:r>
              <a:rPr lang="en-US" sz="1600" dirty="0" err="1"/>
              <a:t>Hollymead</a:t>
            </a:r>
            <a:r>
              <a:rPr lang="en-US" sz="1600" dirty="0"/>
              <a:t> through 5th grade.”</a:t>
            </a:r>
          </a:p>
          <a:p>
            <a:r>
              <a:rPr lang="en-US" sz="1600" dirty="0"/>
              <a:t> </a:t>
            </a:r>
            <a:r>
              <a:rPr lang="en-US" sz="1600" b="1" dirty="0" err="1" smtClean="0"/>
              <a:t>Agnor</a:t>
            </a:r>
            <a:r>
              <a:rPr lang="en-US" sz="1600" b="1" dirty="0" smtClean="0"/>
              <a:t>-Hurt</a:t>
            </a:r>
            <a:r>
              <a:rPr lang="en-US" sz="1600" b="1" dirty="0"/>
              <a:t>, </a:t>
            </a:r>
            <a:r>
              <a:rPr lang="en-US" sz="1600" b="1" dirty="0" smtClean="0"/>
              <a:t>2014</a:t>
            </a:r>
          </a:p>
          <a:p>
            <a:r>
              <a:rPr lang="en-US" sz="1600" dirty="0" smtClean="0"/>
              <a:t>“</a:t>
            </a:r>
            <a:r>
              <a:rPr lang="en-US" sz="1600" dirty="0"/>
              <a:t>All rising fifth graders and their siblings are permitted to remain at </a:t>
            </a:r>
            <a:r>
              <a:rPr lang="en-US" sz="1600" dirty="0" err="1"/>
              <a:t>Agnor</a:t>
            </a:r>
            <a:r>
              <a:rPr lang="en-US" sz="1600" dirty="0"/>
              <a:t>-Hurt for one more year.”</a:t>
            </a:r>
          </a:p>
          <a:p>
            <a:r>
              <a:rPr lang="en-US" sz="1600" dirty="0"/>
              <a:t> </a:t>
            </a:r>
            <a:r>
              <a:rPr lang="en-US" sz="1600" b="1" dirty="0" smtClean="0"/>
              <a:t>County-wide study, 2006 </a:t>
            </a:r>
            <a:r>
              <a:rPr lang="en-US" sz="1600" dirty="0" smtClean="0"/>
              <a:t>(last </a:t>
            </a:r>
            <a:r>
              <a:rPr lang="en-US" sz="1600" dirty="0"/>
              <a:t>time high school students were </a:t>
            </a:r>
            <a:r>
              <a:rPr lang="en-US" sz="1600" dirty="0" smtClean="0"/>
              <a:t>redistricted)</a:t>
            </a:r>
          </a:p>
          <a:p>
            <a:r>
              <a:rPr lang="en-US" sz="1600" dirty="0" smtClean="0"/>
              <a:t>“</a:t>
            </a:r>
            <a:r>
              <a:rPr lang="en-US" sz="1600" dirty="0"/>
              <a:t>All students be allowed to finish their years in the school in which they are enrolled when the redistricting plan is implemented.  A few caveats follow:</a:t>
            </a:r>
          </a:p>
          <a:p>
            <a:pPr lvl="1">
              <a:buFont typeface="Arial" panose="020B0604020202020204" pitchFamily="34" charset="0"/>
              <a:buChar char="•"/>
            </a:pPr>
            <a:r>
              <a:rPr lang="en-US" dirty="0"/>
              <a:t>Transportation would not be </a:t>
            </a:r>
            <a:r>
              <a:rPr lang="en-US" dirty="0" smtClean="0"/>
              <a:t>provided</a:t>
            </a:r>
          </a:p>
          <a:p>
            <a:pPr lvl="1">
              <a:buFont typeface="Arial" panose="020B0604020202020204" pitchFamily="34" charset="0"/>
              <a:buChar char="•"/>
            </a:pPr>
            <a:r>
              <a:rPr lang="en-US" dirty="0" smtClean="0"/>
              <a:t>Younger </a:t>
            </a:r>
            <a:r>
              <a:rPr lang="en-US" dirty="0"/>
              <a:t>siblings not currently in the school would not be grandfathered with older </a:t>
            </a:r>
            <a:r>
              <a:rPr lang="en-US" dirty="0" smtClean="0"/>
              <a:t>siblings</a:t>
            </a:r>
          </a:p>
          <a:p>
            <a:pPr lvl="1">
              <a:buFont typeface="Arial" panose="020B0604020202020204" pitchFamily="34" charset="0"/>
              <a:buChar char="•"/>
            </a:pPr>
            <a:r>
              <a:rPr lang="en-US" dirty="0" smtClean="0"/>
              <a:t>The </a:t>
            </a:r>
            <a:r>
              <a:rPr lang="en-US" dirty="0"/>
              <a:t>school would work with each affected family to make a decision within a defined timeline.”</a:t>
            </a:r>
          </a:p>
        </p:txBody>
      </p:sp>
    </p:spTree>
    <p:extLst>
      <p:ext uri="{BB962C8B-B14F-4D97-AF65-F5344CB8AC3E}">
        <p14:creationId xmlns:p14="http://schemas.microsoft.com/office/powerpoint/2010/main" val="15288891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a:xfrm>
            <a:off x="1295318" y="2458994"/>
            <a:ext cx="7290055" cy="4023360"/>
          </a:xfrm>
        </p:spPr>
        <p:txBody>
          <a:bodyPr/>
          <a:lstStyle/>
          <a:p>
            <a:pPr marL="457200" indent="-457200">
              <a:buFont typeface="+mj-lt"/>
              <a:buAutoNum type="arabicPeriod"/>
            </a:pPr>
            <a:r>
              <a:rPr lang="en-US" dirty="0" smtClean="0"/>
              <a:t>Answer questions this evening</a:t>
            </a:r>
          </a:p>
          <a:p>
            <a:pPr marL="457200" indent="-457200">
              <a:buFont typeface="+mj-lt"/>
              <a:buAutoNum type="arabicPeriod"/>
            </a:pPr>
            <a:r>
              <a:rPr lang="en-US" dirty="0" smtClean="0"/>
              <a:t>School Board Public Hearing: November 5</a:t>
            </a:r>
            <a:r>
              <a:rPr lang="en-US" baseline="30000" dirty="0" smtClean="0"/>
              <a:t>th</a:t>
            </a:r>
            <a:endParaRPr lang="en-US" dirty="0" smtClean="0"/>
          </a:p>
          <a:p>
            <a:pPr marL="457200" indent="-457200">
              <a:buFont typeface="+mj-lt"/>
              <a:buAutoNum type="arabicPeriod"/>
            </a:pPr>
            <a:r>
              <a:rPr lang="en-US" dirty="0" smtClean="0"/>
              <a:t>School Board Vote: November 12</a:t>
            </a:r>
            <a:r>
              <a:rPr lang="en-US" baseline="30000" dirty="0" smtClean="0"/>
              <a:t>th</a:t>
            </a: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884309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Text Placeholder 2"/>
          <p:cNvSpPr>
            <a:spLocks noGrp="1"/>
          </p:cNvSpPr>
          <p:nvPr>
            <p:ph type="body" idx="1"/>
          </p:nvPr>
        </p:nvSpPr>
        <p:spPr/>
        <p:txBody>
          <a:bodyPr/>
          <a:lstStyle/>
          <a:p>
            <a:r>
              <a:rPr lang="en-US" dirty="0" smtClean="0"/>
              <a:t>Background Information</a:t>
            </a:r>
          </a:p>
          <a:p>
            <a:r>
              <a:rPr lang="en-US" dirty="0"/>
              <a:t>Study </a:t>
            </a:r>
            <a:r>
              <a:rPr lang="en-US" dirty="0" smtClean="0"/>
              <a:t>Objectives</a:t>
            </a:r>
            <a:endParaRPr lang="en-US" dirty="0"/>
          </a:p>
        </p:txBody>
      </p:sp>
    </p:spTree>
    <p:extLst>
      <p:ext uri="{BB962C8B-B14F-4D97-AF65-F5344CB8AC3E}">
        <p14:creationId xmlns:p14="http://schemas.microsoft.com/office/powerpoint/2010/main" val="2048329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768096" y="1832918"/>
            <a:ext cx="7843641" cy="4922723"/>
          </a:xfrm>
        </p:spPr>
        <p:txBody>
          <a:bodyPr>
            <a:normAutofit/>
          </a:bodyPr>
          <a:lstStyle/>
          <a:p>
            <a:endParaRPr lang="en-US" dirty="0"/>
          </a:p>
          <a:p>
            <a:pPr lvl="1" algn="just">
              <a:buFont typeface="Arial" panose="020B0604020202020204" pitchFamily="34" charset="0"/>
              <a:buChar char="•"/>
            </a:pPr>
            <a:r>
              <a:rPr lang="en-US" sz="2000" dirty="0"/>
              <a:t>The Long-Range Planning Advisory Committee (LRPAC) is formed to </a:t>
            </a:r>
            <a:r>
              <a:rPr lang="en-US" sz="2000" dirty="0" smtClean="0"/>
              <a:t>“inform </a:t>
            </a:r>
            <a:r>
              <a:rPr lang="en-US" sz="2000" dirty="0"/>
              <a:t>and advise the Superintendent and School Board in the development of comprehensive, long-term plans for facilities needs in the </a:t>
            </a:r>
            <a:r>
              <a:rPr lang="en-US" sz="2000" i="1" u="sng" dirty="0"/>
              <a:t>most effective and efficient way </a:t>
            </a:r>
            <a:r>
              <a:rPr lang="en-US" sz="2000" dirty="0"/>
              <a:t>and in support of the School Division’s Strategic Plan</a:t>
            </a:r>
            <a:r>
              <a:rPr lang="en-US" sz="2000" dirty="0" smtClean="0"/>
              <a:t>.”</a:t>
            </a:r>
          </a:p>
          <a:p>
            <a:pPr lvl="1" algn="just">
              <a:buFont typeface="Arial" panose="020B0604020202020204" pitchFamily="34" charset="0"/>
              <a:buChar char="•"/>
            </a:pPr>
            <a:endParaRPr lang="en-US" sz="2000" dirty="0" smtClean="0"/>
          </a:p>
          <a:p>
            <a:pPr lvl="1" algn="just">
              <a:buFont typeface="Arial" panose="020B0604020202020204" pitchFamily="34" charset="0"/>
              <a:buChar char="•"/>
            </a:pPr>
            <a:r>
              <a:rPr lang="en-US" sz="2000" dirty="0" smtClean="0"/>
              <a:t>In June 2014, the LRPAC Final Recommendation included the request for a comprehensive redistricting study to utilize existing seats.</a:t>
            </a:r>
          </a:p>
          <a:p>
            <a:pPr lvl="1" algn="just">
              <a:buFont typeface="Arial" panose="020B0604020202020204" pitchFamily="34" charset="0"/>
              <a:buChar char="•"/>
            </a:pPr>
            <a:endParaRPr lang="en-US" sz="2000" dirty="0"/>
          </a:p>
          <a:p>
            <a:pPr lvl="1" algn="just">
              <a:buFont typeface="Arial" panose="020B0604020202020204" pitchFamily="34" charset="0"/>
              <a:buChar char="•"/>
            </a:pPr>
            <a:r>
              <a:rPr lang="en-US" sz="2000" dirty="0" smtClean="0"/>
              <a:t>April </a:t>
            </a:r>
            <a:r>
              <a:rPr lang="en-US" sz="2000" dirty="0"/>
              <a:t>2, 2015: School Board directs </a:t>
            </a:r>
            <a:r>
              <a:rPr lang="en-US" sz="2000" dirty="0" smtClean="0"/>
              <a:t>Superintendent </a:t>
            </a:r>
            <a:r>
              <a:rPr lang="en-US" sz="2000" dirty="0"/>
              <a:t>to convene redistricting advisory committee to conduct a </a:t>
            </a:r>
            <a:r>
              <a:rPr lang="en-US" sz="2000" dirty="0" smtClean="0"/>
              <a:t>more focused study </a:t>
            </a:r>
            <a:r>
              <a:rPr lang="en-US" sz="2000" dirty="0"/>
              <a:t>with the following objectives:</a:t>
            </a:r>
          </a:p>
          <a:p>
            <a:pPr lvl="1" algn="just">
              <a:buFont typeface="Arial" panose="020B0604020202020204" pitchFamily="34" charset="0"/>
              <a:buChar char="•"/>
            </a:pPr>
            <a:endParaRPr lang="en-US" sz="2000" dirty="0"/>
          </a:p>
        </p:txBody>
      </p:sp>
    </p:spTree>
    <p:extLst>
      <p:ext uri="{BB962C8B-B14F-4D97-AF65-F5344CB8AC3E}">
        <p14:creationId xmlns:p14="http://schemas.microsoft.com/office/powerpoint/2010/main" val="40697937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768096" y="1965158"/>
            <a:ext cx="7750262" cy="4371474"/>
          </a:xfrm>
        </p:spPr>
        <p:txBody>
          <a:bodyPr>
            <a:noAutofit/>
          </a:bodyPr>
          <a:lstStyle/>
          <a:p>
            <a:pPr algn="just">
              <a:lnSpc>
                <a:spcPct val="120000"/>
              </a:lnSpc>
              <a:spcBef>
                <a:spcPts val="150"/>
              </a:spcBef>
            </a:pPr>
            <a:r>
              <a:rPr lang="en-US" sz="2800" dirty="0" smtClean="0"/>
              <a:t># 1 </a:t>
            </a:r>
            <a:r>
              <a:rPr lang="en-US" sz="1800" dirty="0" smtClean="0"/>
              <a:t>Address </a:t>
            </a:r>
            <a:r>
              <a:rPr lang="en-US" sz="1800" dirty="0"/>
              <a:t>current and projected overcrowding at </a:t>
            </a:r>
            <a:r>
              <a:rPr lang="en-US" sz="1800" u="sng" dirty="0"/>
              <a:t>Albemarle High School</a:t>
            </a:r>
            <a:r>
              <a:rPr lang="en-US" sz="1800" dirty="0"/>
              <a:t> &amp; </a:t>
            </a:r>
            <a:r>
              <a:rPr lang="en-US" sz="1800" u="sng" dirty="0"/>
              <a:t>Greer Elementary</a:t>
            </a:r>
            <a:r>
              <a:rPr lang="en-US" sz="1800" dirty="0"/>
              <a:t> including implications of any solution at all grade levels (elementary, middle &amp; high).  This </a:t>
            </a:r>
            <a:r>
              <a:rPr lang="en-US" sz="1800" dirty="0" smtClean="0"/>
              <a:t>may </a:t>
            </a:r>
            <a:r>
              <a:rPr lang="en-US" sz="1800" dirty="0"/>
              <a:t>involve the following school communities</a:t>
            </a:r>
            <a:r>
              <a:rPr lang="en-US" sz="1800" dirty="0" smtClean="0"/>
              <a:t>:</a:t>
            </a:r>
          </a:p>
          <a:p>
            <a:pPr>
              <a:lnSpc>
                <a:spcPct val="120000"/>
              </a:lnSpc>
              <a:spcBef>
                <a:spcPts val="0"/>
              </a:spcBef>
              <a:spcAft>
                <a:spcPts val="0"/>
              </a:spcAft>
            </a:pPr>
            <a:r>
              <a:rPr lang="en-US" sz="1800" dirty="0"/>
              <a:t/>
            </a:r>
            <a:br>
              <a:rPr lang="en-US" sz="1800" dirty="0"/>
            </a:br>
            <a:r>
              <a:rPr lang="en-US" sz="1800" dirty="0" smtClean="0"/>
              <a:t> Albemarle </a:t>
            </a:r>
            <a:r>
              <a:rPr lang="en-US" sz="1800" dirty="0"/>
              <a:t>High </a:t>
            </a:r>
            <a:r>
              <a:rPr lang="en-US" sz="1800" dirty="0" smtClean="0"/>
              <a:t>School		</a:t>
            </a:r>
            <a:r>
              <a:rPr lang="en-US" sz="1800" dirty="0" err="1" smtClean="0"/>
              <a:t>Agnor</a:t>
            </a:r>
            <a:r>
              <a:rPr lang="en-US" sz="1800" dirty="0" smtClean="0"/>
              <a:t>-Hurt Elementary School</a:t>
            </a:r>
          </a:p>
          <a:p>
            <a:pPr>
              <a:lnSpc>
                <a:spcPct val="120000"/>
              </a:lnSpc>
              <a:spcBef>
                <a:spcPts val="0"/>
              </a:spcBef>
              <a:spcAft>
                <a:spcPts val="0"/>
              </a:spcAft>
            </a:pPr>
            <a:r>
              <a:rPr lang="en-US" sz="1800" dirty="0" smtClean="0"/>
              <a:t> Monticello </a:t>
            </a:r>
            <a:r>
              <a:rPr lang="en-US" sz="1800" dirty="0"/>
              <a:t>High </a:t>
            </a:r>
            <a:r>
              <a:rPr lang="en-US" sz="1800" dirty="0" smtClean="0"/>
              <a:t>School		Broadus Wood Elementary School</a:t>
            </a:r>
          </a:p>
          <a:p>
            <a:pPr>
              <a:lnSpc>
                <a:spcPct val="120000"/>
              </a:lnSpc>
              <a:spcBef>
                <a:spcPts val="0"/>
              </a:spcBef>
              <a:spcAft>
                <a:spcPts val="0"/>
              </a:spcAft>
            </a:pPr>
            <a:r>
              <a:rPr lang="en-US" sz="1800" dirty="0" smtClean="0"/>
              <a:t> Western </a:t>
            </a:r>
            <a:r>
              <a:rPr lang="en-US" sz="1800" dirty="0"/>
              <a:t>Albemarle High </a:t>
            </a:r>
            <a:r>
              <a:rPr lang="en-US" sz="1800" dirty="0" smtClean="0"/>
              <a:t>School	Greer Elementary School </a:t>
            </a:r>
          </a:p>
          <a:p>
            <a:pPr>
              <a:lnSpc>
                <a:spcPct val="120000"/>
              </a:lnSpc>
              <a:spcBef>
                <a:spcPts val="0"/>
              </a:spcBef>
              <a:spcAft>
                <a:spcPts val="0"/>
              </a:spcAft>
            </a:pPr>
            <a:r>
              <a:rPr lang="en-US" sz="1800" dirty="0" smtClean="0"/>
              <a:t> 				Murray </a:t>
            </a:r>
            <a:r>
              <a:rPr lang="en-US" sz="1800" dirty="0"/>
              <a:t>Elementary School</a:t>
            </a:r>
            <a:endParaRPr lang="en-US" sz="1800" dirty="0" smtClean="0"/>
          </a:p>
          <a:p>
            <a:pPr>
              <a:lnSpc>
                <a:spcPct val="120000"/>
              </a:lnSpc>
              <a:spcBef>
                <a:spcPts val="0"/>
              </a:spcBef>
              <a:spcAft>
                <a:spcPts val="0"/>
              </a:spcAft>
            </a:pPr>
            <a:r>
              <a:rPr lang="en-US" sz="1800" dirty="0" smtClean="0"/>
              <a:t> Burley </a:t>
            </a:r>
            <a:r>
              <a:rPr lang="en-US" sz="1800" dirty="0"/>
              <a:t>Middle </a:t>
            </a:r>
            <a:r>
              <a:rPr lang="en-US" sz="1800" dirty="0" smtClean="0"/>
              <a:t>School		Stony Point Elementary School*</a:t>
            </a:r>
          </a:p>
          <a:p>
            <a:pPr>
              <a:lnSpc>
                <a:spcPct val="120000"/>
              </a:lnSpc>
              <a:spcBef>
                <a:spcPts val="0"/>
              </a:spcBef>
              <a:spcAft>
                <a:spcPts val="0"/>
              </a:spcAft>
            </a:pPr>
            <a:r>
              <a:rPr lang="en-US" sz="1800" dirty="0" smtClean="0"/>
              <a:t> Henley </a:t>
            </a:r>
            <a:r>
              <a:rPr lang="en-US" sz="1800" dirty="0"/>
              <a:t>Middle </a:t>
            </a:r>
            <a:r>
              <a:rPr lang="en-US" sz="1800" dirty="0" smtClean="0"/>
              <a:t>School		</a:t>
            </a:r>
            <a:r>
              <a:rPr lang="en-US" sz="1800" dirty="0" err="1" smtClean="0"/>
              <a:t>Woodbrook</a:t>
            </a:r>
            <a:r>
              <a:rPr lang="en-US" sz="1800" dirty="0" smtClean="0"/>
              <a:t> Elementary School*</a:t>
            </a:r>
          </a:p>
          <a:p>
            <a:pPr>
              <a:lnSpc>
                <a:spcPct val="120000"/>
              </a:lnSpc>
              <a:spcBef>
                <a:spcPts val="0"/>
              </a:spcBef>
              <a:spcAft>
                <a:spcPts val="0"/>
              </a:spcAft>
            </a:pPr>
            <a:r>
              <a:rPr lang="en-US" sz="1800" dirty="0" smtClean="0"/>
              <a:t> </a:t>
            </a:r>
            <a:r>
              <a:rPr lang="en-US" sz="1800" dirty="0" err="1" smtClean="0"/>
              <a:t>Jouett</a:t>
            </a:r>
            <a:r>
              <a:rPr lang="en-US" sz="1800" dirty="0" smtClean="0"/>
              <a:t> Middle School	</a:t>
            </a:r>
          </a:p>
          <a:p>
            <a:pPr>
              <a:lnSpc>
                <a:spcPct val="120000"/>
              </a:lnSpc>
              <a:spcBef>
                <a:spcPts val="0"/>
              </a:spcBef>
              <a:spcAft>
                <a:spcPts val="0"/>
              </a:spcAft>
            </a:pPr>
            <a:r>
              <a:rPr lang="en-US" sz="1800" dirty="0" smtClean="0"/>
              <a:t> Sutherland Middle School		*Middle &amp; High School boundaries only</a:t>
            </a:r>
          </a:p>
          <a:p>
            <a:pPr>
              <a:lnSpc>
                <a:spcPct val="120000"/>
              </a:lnSpc>
              <a:spcBef>
                <a:spcPts val="150"/>
              </a:spcBef>
            </a:pPr>
            <a:r>
              <a:rPr lang="en-US" sz="1800" dirty="0"/>
              <a:t/>
            </a:r>
            <a:br>
              <a:rPr lang="en-US" sz="1800" dirty="0"/>
            </a:br>
            <a:endParaRPr lang="en-US" sz="1800" dirty="0"/>
          </a:p>
        </p:txBody>
      </p:sp>
      <p:sp>
        <p:nvSpPr>
          <p:cNvPr id="4" name="TextBox 3"/>
          <p:cNvSpPr txBox="1"/>
          <p:nvPr/>
        </p:nvSpPr>
        <p:spPr>
          <a:xfrm>
            <a:off x="5328061" y="1150358"/>
            <a:ext cx="3190297" cy="369332"/>
          </a:xfrm>
          <a:prstGeom prst="rect">
            <a:avLst/>
          </a:prstGeom>
          <a:noFill/>
        </p:spPr>
        <p:txBody>
          <a:bodyPr wrap="none" rtlCol="0">
            <a:spAutoFit/>
          </a:bodyPr>
          <a:lstStyle/>
          <a:p>
            <a:r>
              <a:rPr lang="en-US" dirty="0" smtClean="0">
                <a:solidFill>
                  <a:schemeClr val="accent2">
                    <a:lumMod val="50000"/>
                  </a:schemeClr>
                </a:solidFill>
              </a:rPr>
              <a:t>School Board Approved 4/2/15</a:t>
            </a:r>
            <a:endParaRPr lang="en-US" dirty="0">
              <a:solidFill>
                <a:schemeClr val="accent2">
                  <a:lumMod val="50000"/>
                </a:schemeClr>
              </a:solidFill>
            </a:endParaRPr>
          </a:p>
        </p:txBody>
      </p:sp>
    </p:spTree>
    <p:extLst>
      <p:ext uri="{BB962C8B-B14F-4D97-AF65-F5344CB8AC3E}">
        <p14:creationId xmlns:p14="http://schemas.microsoft.com/office/powerpoint/2010/main" val="3921309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lvl="0"/>
            <a:r>
              <a:rPr lang="en-US" sz="2800" dirty="0"/>
              <a:t>#2 </a:t>
            </a:r>
            <a:r>
              <a:rPr lang="en-US" sz="1800" dirty="0"/>
              <a:t>Study possible long-term scenarios that would influence the following proposed capital projects</a:t>
            </a:r>
            <a:r>
              <a:rPr lang="en-US" sz="1800" dirty="0" smtClean="0"/>
              <a:t>:</a:t>
            </a:r>
          </a:p>
          <a:p>
            <a:pPr lvl="0"/>
            <a:endParaRPr lang="en-US" sz="1800" dirty="0"/>
          </a:p>
          <a:p>
            <a:pPr lvl="2">
              <a:buFont typeface="Arial" panose="020B0604020202020204" pitchFamily="34" charset="0"/>
              <a:buChar char="•"/>
            </a:pPr>
            <a:r>
              <a:rPr lang="en-US" sz="1800" dirty="0" smtClean="0"/>
              <a:t> </a:t>
            </a:r>
            <a:r>
              <a:rPr lang="en-US" sz="1800" dirty="0" err="1" smtClean="0"/>
              <a:t>Woodbrook</a:t>
            </a:r>
            <a:r>
              <a:rPr lang="en-US" sz="1800" dirty="0" smtClean="0"/>
              <a:t> Addition</a:t>
            </a:r>
          </a:p>
          <a:p>
            <a:pPr lvl="2">
              <a:buFont typeface="Arial" panose="020B0604020202020204" pitchFamily="34" charset="0"/>
              <a:buChar char="•"/>
            </a:pPr>
            <a:endParaRPr lang="en-US" sz="1800" dirty="0" smtClean="0"/>
          </a:p>
          <a:p>
            <a:pPr lvl="2">
              <a:lnSpc>
                <a:spcPct val="100000"/>
              </a:lnSpc>
              <a:buFont typeface="Arial" panose="020B0604020202020204" pitchFamily="34" charset="0"/>
              <a:buChar char="•"/>
            </a:pPr>
            <a:r>
              <a:rPr lang="en-US" sz="1800" dirty="0" smtClean="0"/>
              <a:t> High </a:t>
            </a:r>
            <a:r>
              <a:rPr lang="en-US" sz="1800" dirty="0"/>
              <a:t>School Addition </a:t>
            </a:r>
          </a:p>
          <a:p>
            <a:pPr marL="310899" lvl="2" indent="0">
              <a:lnSpc>
                <a:spcPct val="100000"/>
              </a:lnSpc>
              <a:buNone/>
            </a:pPr>
            <a:r>
              <a:rPr lang="en-US" sz="1800" dirty="0" smtClean="0"/>
              <a:t>   (</a:t>
            </a:r>
            <a:r>
              <a:rPr lang="en-US" sz="1800" dirty="0"/>
              <a:t>Location TBD)</a:t>
            </a:r>
          </a:p>
          <a:p>
            <a:pPr>
              <a:lnSpc>
                <a:spcPct val="120000"/>
              </a:lnSpc>
              <a:spcBef>
                <a:spcPts val="150"/>
              </a:spcBef>
            </a:pPr>
            <a:r>
              <a:rPr lang="en-US" dirty="0"/>
              <a:t/>
            </a:r>
            <a:br>
              <a:rPr lang="en-US" dirty="0"/>
            </a:br>
            <a:endParaRPr lang="en-US" dirty="0"/>
          </a:p>
        </p:txBody>
      </p:sp>
      <p:sp>
        <p:nvSpPr>
          <p:cNvPr id="4" name="TextBox 3"/>
          <p:cNvSpPr txBox="1"/>
          <p:nvPr/>
        </p:nvSpPr>
        <p:spPr>
          <a:xfrm>
            <a:off x="5328061" y="1150358"/>
            <a:ext cx="3190297" cy="369332"/>
          </a:xfrm>
          <a:prstGeom prst="rect">
            <a:avLst/>
          </a:prstGeom>
          <a:noFill/>
        </p:spPr>
        <p:txBody>
          <a:bodyPr wrap="none" rtlCol="0">
            <a:spAutoFit/>
          </a:bodyPr>
          <a:lstStyle/>
          <a:p>
            <a:r>
              <a:rPr lang="en-US" dirty="0" smtClean="0">
                <a:solidFill>
                  <a:schemeClr val="accent2">
                    <a:lumMod val="50000"/>
                  </a:schemeClr>
                </a:solidFill>
              </a:rPr>
              <a:t>School Board Approved 4/2/15</a:t>
            </a:r>
            <a:endParaRPr lang="en-US" dirty="0">
              <a:solidFill>
                <a:schemeClr val="accent2">
                  <a:lumMod val="50000"/>
                </a:schemeClr>
              </a:solidFill>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121" t="2475" r="1443" b="518"/>
          <a:stretch/>
        </p:blipFill>
        <p:spPr>
          <a:xfrm>
            <a:off x="3699335" y="3331607"/>
            <a:ext cx="4837043" cy="3118620"/>
          </a:xfrm>
          <a:prstGeom prst="rect">
            <a:avLst/>
          </a:prstGeom>
        </p:spPr>
      </p:pic>
    </p:spTree>
    <p:extLst>
      <p:ext uri="{BB962C8B-B14F-4D97-AF65-F5344CB8AC3E}">
        <p14:creationId xmlns:p14="http://schemas.microsoft.com/office/powerpoint/2010/main" val="5615375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Redistricting Advisory Committee 2015&amp;quot;&quot;/&gt;&lt;property id=&quot;20307&quot; value=&quot;256&quot;/&gt;&lt;/object&gt;&lt;object type=&quot;3&quot; unique_id=&quot;10005&quot;&gt;&lt;property id=&quot;20148&quot; value=&quot;5&quot;/&gt;&lt;property id=&quot;20300&quot; value=&quot;Slide 2 - &amp;quot;Agenda&amp;quot;&quot;/&gt;&lt;property id=&quot;20307&quot; value=&quot;257&quot;/&gt;&lt;/object&gt;&lt;object type=&quot;3&quot; unique_id=&quot;10090&quot;&gt;&lt;property id=&quot;20148&quot; value=&quot;5&quot;/&gt;&lt;property id=&quot;20300&quot; value=&quot;Slide 4 - &amp;quot;People&amp;quot;&quot;/&gt;&lt;property id=&quot;20307&quot; value=&quot;259&quot;/&gt;&lt;/object&gt;&lt;object type=&quot;3&quot; unique_id=&quot;10093&quot;&gt;&lt;property id=&quot;20148&quot; value=&quot;5&quot;/&gt;&lt;property id=&quot;20300&quot; value=&quot;Slide 9 - &amp;quot;Objectives&amp;quot;&quot;/&gt;&lt;property id=&quot;20307&quot; value=&quot;262&quot;/&gt;&lt;/object&gt;&lt;object type=&quot;3&quot; unique_id=&quot;10094&quot;&gt;&lt;property id=&quot;20148&quot; value=&quot;5&quot;/&gt;&lt;property id=&quot;20300&quot; value=&quot;Slide 10 - &amp;quot;objectives&amp;quot;&quot;/&gt;&lt;property id=&quot;20307&quot; value=&quot;263&quot;/&gt;&lt;/object&gt;&lt;object type=&quot;3&quot; unique_id=&quot;10208&quot;&gt;&lt;property id=&quot;20148&quot; value=&quot;5&quot;/&gt;&lt;property id=&quot;20300&quot; value=&quot;Slide 15 - &amp;quot;Albemarle High School&amp;quot;&quot;/&gt;&lt;property id=&quot;20307&quot; value=&quot;267&quot;/&gt;&lt;/object&gt;&lt;object type=&quot;3&quot; unique_id=&quot;10209&quot;&gt;&lt;property id=&quot;20148&quot; value=&quot;5&quot;/&gt;&lt;property id=&quot;20300&quot; value=&quot;Slide 19 - &amp;quot;Greer Elementary school&amp;quot;&quot;/&gt;&lt;property id=&quot;20307&quot; value=&quot;268&quot;/&gt;&lt;/object&gt;&lt;object type=&quot;3&quot; unique_id=&quot;13145&quot;&gt;&lt;property id=&quot;20148&quot; value=&quot;5&quot;/&gt;&lt;property id=&quot;20300&quot; value=&quot;Slide 3 - &amp;quot;process&amp;quot;&quot;/&gt;&lt;property id=&quot;20307&quot; value=&quot;333&quot;/&gt;&lt;/object&gt;&lt;object type=&quot;3&quot; unique_id=&quot;13146&quot;&gt;&lt;property id=&quot;20148&quot; value=&quot;5&quot;/&gt;&lt;property id=&quot;20300&quot; value=&quot;Slide 5 - &amp;quot;process&amp;quot;&quot;/&gt;&lt;property id=&quot;20307&quot; value=&quot;330&quot;/&gt;&lt;/object&gt;&lt;object type=&quot;3&quot; unique_id=&quot;13147&quot;&gt;&lt;property id=&quot;20148&quot; value=&quot;5&quot;/&gt;&lt;property id=&quot;20300&quot; value=&quot;Slide 7 - &amp;quot;purpose&amp;quot;&quot;/&gt;&lt;property id=&quot;20307&quot; value=&quot;334&quot;/&gt;&lt;/object&gt;&lt;object type=&quot;3&quot; unique_id=&quot;16295&quot;&gt;&lt;property id=&quot;20148&quot; value=&quot;5&quot;/&gt;&lt;property id=&quot;20300&quot; value=&quot;Slide 11 - &amp;quot;objectives&amp;quot;&quot;/&gt;&lt;property id=&quot;20307&quot; value=&quot;355&quot;/&gt;&lt;/object&gt;&lt;object type=&quot;3&quot; unique_id=&quot;18465&quot;&gt;&lt;property id=&quot;20148&quot; value=&quot;5&quot;/&gt;&lt;property id=&quot;20300&quot; value=&quot;Slide 23 - &amp;quot;Elementary school boundaries&amp;quot;&quot;/&gt;&lt;property id=&quot;20307&quot; value=&quot;358&quot;/&gt;&lt;/object&gt;&lt;object type=&quot;3&quot; unique_id=&quot;18466&quot;&gt;&lt;property id=&quot;20148&quot; value=&quot;5&quot;/&gt;&lt;property id=&quot;20300&quot; value=&quot;Slide 24 - &amp;quot;middle school boundaries&amp;quot;&quot;/&gt;&lt;property id=&quot;20307&quot; value=&quot;361&quot;/&gt;&lt;/object&gt;&lt;object type=&quot;3&quot; unique_id=&quot;18467&quot;&gt;&lt;property id=&quot;20148&quot; value=&quot;5&quot;/&gt;&lt;property id=&quot;20300&quot; value=&quot;Slide 25 - &amp;quot;High school boundaries&amp;quot;&quot;/&gt;&lt;property id=&quot;20307&quot; value=&quot;362&quot;/&gt;&lt;/object&gt;&lt;object type=&quot;3&quot; unique_id=&quot;23515&quot;&gt;&lt;property id=&quot;20148&quot; value=&quot;5&quot;/&gt;&lt;property id=&quot;20300&quot; value=&quot;Slide 39 - &amp;quot;A   Rt. 20 North of Proffit Rd.&amp;quot;&quot;/&gt;&lt;property id=&quot;20307&quot; value=&quot;381&quot;/&gt;&lt;/object&gt;&lt;object type=&quot;3&quot; unique_id=&quot;23516&quot;&gt;&lt;property id=&quot;20148&quot; value=&quot;5&quot;/&gt;&lt;property id=&quot;20300&quot; value=&quot;Slide 43&quot;/&gt;&lt;property id=&quot;20307&quot; value=&quot;382&quot;/&gt;&lt;/object&gt;&lt;object type=&quot;3&quot; unique_id=&quot;25408&quot;&gt;&lt;property id=&quot;20148&quot; value=&quot;5&quot;/&gt;&lt;property id=&quot;20300&quot; value=&quot;Slide 26 - &amp;quot;Feeder pattern chart&amp;quot;&quot;/&gt;&lt;property id=&quot;20307&quot; value=&quot;401&quot;/&gt;&lt;/object&gt;&lt;object type=&quot;3&quot; unique_id=&quot;30622&quot;&gt;&lt;property id=&quot;20148&quot; value=&quot;5&quot;/&gt;&lt;property id=&quot;20300&quot; value=&quot;Slide 17 - &amp;quot;Albemarle High School&amp;quot;&quot;/&gt;&lt;property id=&quot;20307&quot; value=&quot;409&quot;/&gt;&lt;/object&gt;&lt;object type=&quot;3&quot; unique_id=&quot;37093&quot;&gt;&lt;property id=&quot;20148&quot; value=&quot;5&quot;/&gt;&lt;property id=&quot;20300&quot; value=&quot;Slide 27 - &amp;quot;Committee  recommendation&amp;quot;&quot;/&gt;&lt;property id=&quot;20307&quot; value=&quot;411&quot;/&gt;&lt;/object&gt;&lt;object type=&quot;3&quot; unique_id=&quot;41743&quot;&gt;&lt;property id=&quot;20148&quot; value=&quot;5&quot;/&gt;&lt;property id=&quot;20300&quot; value=&quot;Slide 37&quot;/&gt;&lt;property id=&quot;20307&quot; value=&quot;453&quot;/&gt;&lt;/object&gt;&lt;object type=&quot;3&quot; unique_id=&quot;52570&quot;&gt;&lt;property id=&quot;20148&quot; value=&quot;5&quot;/&gt;&lt;property id=&quot;20300&quot; value=&quot;Slide 44&quot;/&gt;&lt;property id=&quot;20307&quot; value=&quot;499&quot;/&gt;&lt;/object&gt;&lt;object type=&quot;3&quot; unique_id=&quot;57485&quot;&gt;&lt;property id=&quot;20148&quot; value=&quot;5&quot;/&gt;&lt;property id=&quot;20300&quot; value=&quot;Slide 12 - &amp;quot;capacity vs. enrollment&amp;quot;&quot;/&gt;&lt;property id=&quot;20307&quot; value=&quot;517&quot;/&gt;&lt;/object&gt;&lt;object type=&quot;3&quot; unique_id=&quot;57487&quot;&gt;&lt;property id=&quot;20148&quot; value=&quot;5&quot;/&gt;&lt;property id=&quot;20300&quot; value=&quot;Slide 13 - &amp;quot;capacity vs. enrollment&amp;quot;&quot;/&gt;&lt;property id=&quot;20307&quot; value=&quot;516&quot;/&gt;&lt;/object&gt;&lt;object type=&quot;3&quot; unique_id=&quot;57488&quot;&gt;&lt;property id=&quot;20148&quot; value=&quot;5&quot;/&gt;&lt;property id=&quot;20300&quot; value=&quot;Slide 14 - &amp;quot;capacity vs. enrollment&amp;quot;&quot;/&gt;&lt;property id=&quot;20307&quot; value=&quot;518&quot;/&gt;&lt;/object&gt;&lt;object type=&quot;3&quot; unique_id=&quot;57489&quot;&gt;&lt;property id=&quot;20148&quot; value=&quot;5&quot;/&gt;&lt;property id=&quot;20300&quot; value=&quot;Slide 33 - &amp;quot;Greer option d&amp;quot;&quot;/&gt;&lt;property id=&quot;20307&quot; value=&quot;524&quot;/&gt;&lt;/object&gt;&lt;object type=&quot;3&quot; unique_id=&quot;57492&quot;&gt;&lt;property id=&quot;20148&quot; value=&quot;5&quot;/&gt;&lt;property id=&quot;20300&quot; value=&quot;Slide 35 - &amp;quot;Recommended neighborhoods&amp;quot;&quot;/&gt;&lt;property id=&quot;20307&quot; value=&quot;519&quot;/&gt;&lt;/object&gt;&lt;object type=&quot;3&quot; unique_id=&quot;57493&quot;&gt;&lt;property id=&quot;20148&quot; value=&quot;5&quot;/&gt;&lt;property id=&quot;20300&quot; value=&quot;Slide 36 - &amp;quot;Recommended neighborhoods&amp;quot;&quot;/&gt;&lt;property id=&quot;20307&quot; value=&quot;520&quot;/&gt;&lt;/object&gt;&lt;object type=&quot;3&quot; unique_id=&quot;57494&quot;&gt;&lt;property id=&quot;20148&quot; value=&quot;5&quot;/&gt;&lt;property id=&quot;20300&quot; value=&quot;Slide 38 - &amp;quot;A   Rt. 20 North of Proffit Rd.&amp;quot;&quot;/&gt;&lt;property id=&quot;20307&quot; value=&quot;522&quot;/&gt;&lt;/object&gt;&lt;object type=&quot;3&quot; unique_id=&quot;57495&quot;&gt;&lt;property id=&quot;20148&quot; value=&quot;5&quot;/&gt;&lt;property id=&quot;20300&quot; value=&quot;Slide 40 - &amp;quot;A   Rt. 20 North of Proffit Rd.&amp;quot;&quot;/&gt;&lt;property id=&quot;20307&quot; value=&quot;525&quot;/&gt;&lt;/object&gt;&lt;object type=&quot;3&quot; unique_id=&quot;57496&quot;&gt;&lt;property id=&quot;20148&quot; value=&quot;5&quot;/&gt;&lt;property id=&quot;20300&quot; value=&quot;Slide 41 - &amp;quot;A   Rt. 20 North of Proffit Rd.&amp;quot;&quot;/&gt;&lt;property id=&quot;20307&quot; value=&quot;528&quot;/&gt;&lt;/object&gt;&lt;object type=&quot;3&quot; unique_id=&quot;57497&quot;&gt;&lt;property id=&quot;20148&quot; value=&quot;5&quot;/&gt;&lt;property id=&quot;20300&quot; value=&quot;Slide 42&quot;/&gt;&lt;property id=&quot;20307&quot; value=&quot;521&quot;/&gt;&lt;/object&gt;&lt;object type=&quot;3&quot; unique_id=&quot;57498&quot;&gt;&lt;property id=&quot;20148&quot; value=&quot;5&quot;/&gt;&lt;property id=&quot;20300&quot; value=&quot;Slide 45&quot;/&gt;&lt;property id=&quot;20307&quot; value=&quot;527&quot;/&gt;&lt;/object&gt;&lt;object type=&quot;3&quot; unique_id=&quot;58015&quot;&gt;&lt;property id=&quot;20148&quot; value=&quot;5&quot;/&gt;&lt;property id=&quot;20300&quot; value=&quot;Slide 21 - &amp;quot;Greer Elementary School&amp;quot;&quot;/&gt;&lt;property id=&quot;20307&quot; value=&quot;533&quot;/&gt;&lt;/object&gt;&lt;object type=&quot;3&quot; unique_id=&quot;58016&quot;&gt;&lt;property id=&quot;20148&quot; value=&quot;5&quot;/&gt;&lt;property id=&quot;20300&quot; value=&quot;Slide 22 - &amp;quot;Greer Elementary School&amp;quot;&quot;/&gt;&lt;property id=&quot;20307&quot; value=&quot;534&quot;/&gt;&lt;/object&gt;&lt;object type=&quot;3&quot; unique_id=&quot;58018&quot;&gt;&lt;property id=&quot;20148&quot; value=&quot;5&quot;/&gt;&lt;property id=&quot;20300&quot; value=&quot;Slide 31 - &amp;quot;Greer options considered&amp;quot;&quot;/&gt;&lt;property id=&quot;20307&quot; value=&quot;537&quot;/&gt;&lt;/object&gt;&lt;object type=&quot;3&quot; unique_id=&quot;58019&quot;&gt;&lt;property id=&quot;20148&quot; value=&quot;5&quot;/&gt;&lt;property id=&quot;20300&quot; value=&quot;Slide 32 - &amp;quot;Greer options considered&amp;quot;&quot;/&gt;&lt;property id=&quot;20307&quot; value=&quot;538&quot;/&gt;&lt;/object&gt;&lt;object type=&quot;3&quot; unique_id=&quot;58021&quot;&gt;&lt;property id=&quot;20148&quot; value=&quot;5&quot;/&gt;&lt;property id=&quot;20300&quot; value=&quot;Slide 6 - &amp;quot;Timeline&amp;quot;&quot;/&gt;&lt;property id=&quot;20307&quot; value=&quot;542&quot;/&gt;&lt;/object&gt;&lt;object type=&quot;3&quot; unique_id=&quot;58023&quot;&gt;&lt;property id=&quot;20148&quot; value=&quot;5&quot;/&gt;&lt;property id=&quot;20300&quot; value=&quot;Slide 8 - &amp;quot;Background&amp;quot;&quot;/&gt;&lt;property id=&quot;20307&quot; value=&quot;539&quot;/&gt;&lt;/object&gt;&lt;object type=&quot;3&quot; unique_id=&quot;58024&quot;&gt;&lt;property id=&quot;20148&quot; value=&quot;5&quot;/&gt;&lt;property id=&quot;20300&quot; value=&quot;Slide 28 - &amp;quot;Process&amp;quot;&quot;/&gt;&lt;property id=&quot;20307&quot; value=&quot;540&quot;/&gt;&lt;/object&gt;&lt;object type=&quot;3&quot; unique_id=&quot;58025&quot;&gt;&lt;property id=&quot;20148&quot; value=&quot;5&quot;/&gt;&lt;property id=&quot;20300&quot; value=&quot;Slide 29 - &amp;quot;Criteria considered&amp;quot;&quot;/&gt;&lt;property id=&quot;20307&quot; value=&quot;541&quot;/&gt;&lt;/object&gt;&lt;object type=&quot;3&quot; unique_id=&quot;58026&quot;&gt;&lt;property id=&quot;20148&quot; value=&quot;5&quot;/&gt;&lt;property id=&quot;20300&quot; value=&quot;Slide 30 - &amp;quot;Greer elementary&amp;quot;&quot;/&gt;&lt;property id=&quot;20307&quot; value=&quot;544&quot;/&gt;&lt;/object&gt;&lt;object type=&quot;3&quot; unique_id=&quot;58215&quot;&gt;&lt;property id=&quot;20148&quot; value=&quot;5&quot;/&gt;&lt;property id=&quot;20300&quot; value=&quot;Slide 18 - &amp;quot;Albemarle High School&amp;quot;&quot;/&gt;&lt;property id=&quot;20307&quot; value=&quot;545&quot;/&gt;&lt;/object&gt;&lt;object type=&quot;3&quot; unique_id=&quot;61308&quot;&gt;&lt;property id=&quot;20148&quot; value=&quot;5&quot;/&gt;&lt;property id=&quot;20300&quot; value=&quot;Slide 34 - &amp;quot;Albemarle High school&amp;quot;&quot;/&gt;&lt;property id=&quot;20307&quot; value=&quot;546&quot;/&gt;&lt;/object&gt;&lt;object type=&quot;3&quot; unique_id=&quot;61309&quot;&gt;&lt;property id=&quot;20148&quot; value=&quot;5&quot;/&gt;&lt;property id=&quot;20300&quot; value=&quot;Slide 46 - &amp;quot;Demographic comparisons&amp;quot;&quot;/&gt;&lt;property id=&quot;20307&quot; value=&quot;547&quot;/&gt;&lt;/object&gt;&lt;object type=&quot;3&quot; unique_id=&quot;61310&quot;&gt;&lt;property id=&quot;20148&quot; value=&quot;5&quot;/&gt;&lt;property id=&quot;20300&quot; value=&quot;Slide 47 - &amp;quot;Demographic comparisons&amp;quot;&quot;/&gt;&lt;property id=&quot;20307&quot; value=&quot;548&quot;/&gt;&lt;/object&gt;&lt;object type=&quot;3&quot; unique_id=&quot;61311&quot;&gt;&lt;property id=&quot;20148&quot; value=&quot;5&quot;/&gt;&lt;property id=&quot;20300&quot; value=&quot;Slide 48 - &amp;quot;Capacity utilization&amp;quot;&quot;/&gt;&lt;property id=&quot;20307&quot; value=&quot;549&quot;/&gt;&lt;/object&gt;&lt;object type=&quot;3&quot; unique_id=&quot;61312&quot;&gt;&lt;property id=&quot;20148&quot; value=&quot;5&quot;/&gt;&lt;property id=&quot;20300&quot; value=&quot;Slide 49 - &amp;quot;Capacity utilization&amp;quot;&quot;/&gt;&lt;property id=&quot;20307&quot; value=&quot;550&quot;/&gt;&lt;/object&gt;&lt;object type=&quot;3&quot; unique_id=&quot;61313&quot;&gt;&lt;property id=&quot;20148&quot; value=&quot;5&quot;/&gt;&lt;property id=&quot;20300&quot; value=&quot;Slide 53 - &amp;quot;Objective #2&amp;quot;&quot;/&gt;&lt;property id=&quot;20307&quot; value=&quot;551&quot;/&gt;&lt;/object&gt;&lt;object type=&quot;3&quot; unique_id=&quot;62126&quot;&gt;&lt;property id=&quot;20148&quot; value=&quot;5&quot;/&gt;&lt;property id=&quot;20300&quot; value=&quot;Slide 16 - &amp;quot;Albemarle high School&amp;quot;&quot;/&gt;&lt;property id=&quot;20307&quot; value=&quot;562&quot;/&gt;&lt;/object&gt;&lt;object type=&quot;3&quot; unique_id=&quot;62127&quot;&gt;&lt;property id=&quot;20148&quot; value=&quot;5&quot;/&gt;&lt;property id=&quot;20300&quot; value=&quot;Slide 20 - &amp;quot;Greer Elementary school&amp;quot;&quot;/&gt;&lt;property id=&quot;20307&quot; value=&quot;563&quot;/&gt;&lt;/object&gt;&lt;object type=&quot;3&quot; unique_id=&quot;62128&quot;&gt;&lt;property id=&quot;20148&quot; value=&quot;5&quot;/&gt;&lt;property id=&quot;20300&quot; value=&quot;Slide 51 - &amp;quot;Other options considered&amp;quot;&quot;/&gt;&lt;property id=&quot;20307&quot; value=&quot;552&quot;/&gt;&lt;/object&gt;&lt;object type=&quot;3&quot; unique_id=&quot;62132&quot;&gt;&lt;property id=&quot;20148&quot; value=&quot;5&quot;/&gt;&lt;property id=&quot;20300&quot; value=&quot;Slide 54 - &amp;quot;Superintendent Recommendation&amp;quot;&quot;/&gt;&lt;property id=&quot;20307&quot; value=&quot;556&quot;/&gt;&lt;/object&gt;&lt;object type=&quot;3&quot; unique_id=&quot;62133&quot;&gt;&lt;property id=&quot;20148&quot; value=&quot;5&quot;/&gt;&lt;property id=&quot;20300&quot; value=&quot;Slide 55 - &amp;quot;recommendation&amp;quot;&quot;/&gt;&lt;property id=&quot;20307&quot; value=&quot;557&quot;/&gt;&lt;/object&gt;&lt;object type=&quot;3&quot; unique_id=&quot;62134&quot;&gt;&lt;property id=&quot;20148&quot; value=&quot;5&quot;/&gt;&lt;property id=&quot;20300&quot; value=&quot;Slide 56 - &amp;quot;Grandfather clause&amp;quot;&quot;/&gt;&lt;property id=&quot;20307&quot; value=&quot;558&quot;/&gt;&lt;/object&gt;&lt;object type=&quot;3&quot; unique_id=&quot;62135&quot;&gt;&lt;property id=&quot;20148&quot; value=&quot;5&quot;/&gt;&lt;property id=&quot;20300&quot; value=&quot;Slide 57 - &amp;quot;Grandfather clause&amp;quot;&quot;/&gt;&lt;property id=&quot;20307&quot; value=&quot;559&quot;/&gt;&lt;/object&gt;&lt;object type=&quot;3&quot; unique_id=&quot;62136&quot;&gt;&lt;property id=&quot;20148&quot; value=&quot;5&quot;/&gt;&lt;property id=&quot;20300&quot; value=&quot;Slide 58 - &amp;quot;precedents&amp;quot;&quot;/&gt;&lt;property id=&quot;20307&quot; value=&quot;560&quot;/&gt;&lt;/object&gt;&lt;object type=&quot;3&quot; unique_id=&quot;62137&quot;&gt;&lt;property id=&quot;20148&quot; value=&quot;5&quot;/&gt;&lt;property id=&quot;20300&quot; value=&quot;Slide 59 - &amp;quot;Next steps&amp;quot;&quot;/&gt;&lt;property id=&quot;20307&quot; value=&quot;561&quot;/&gt;&lt;/object&gt;&lt;object type=&quot;3&quot; unique_id=&quot;62394&quot;&gt;&lt;property id=&quot;20148&quot; value=&quot;5&quot;/&gt;&lt;property id=&quot;20300&quot; value=&quot;Slide 50 - &amp;quot;Feeder pattern changes&amp;quot;&quot;/&gt;&lt;property id=&quot;20307&quot; value=&quot;565&quot;/&gt;&lt;/object&gt;&lt;object type=&quot;3&quot; unique_id=&quot;62395&quot;&gt;&lt;property id=&quot;20148&quot; value=&quot;5&quot;/&gt;&lt;property id=&quot;20300&quot; value=&quot;Slide 52 - &amp;quot;Other options considered&amp;quot;&quot;/&gt;&lt;property id=&quot;20307&quot; value=&quot;564&quot;/&gt;&lt;/object&gt;&lt;/object&gt;&lt;/object&gt;&lt;/database&gt;"/>
  <p:tag name="SECTOMILLISECCONVERTED"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090DCB5F-146D-478A-852A-34B16FE9F3A8}"/>
    </a:ext>
  </a:extLst>
</a:theme>
</file>

<file path=ppt/theme/theme2.xml><?xml version="1.0" encoding="utf-8"?>
<a:theme xmlns:a="http://schemas.openxmlformats.org/drawingml/2006/main" name="1_Integral">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090DCB5F-146D-478A-852A-34B16FE9F3A8}"/>
    </a:ext>
  </a:extLst>
</a:theme>
</file>

<file path=ppt/theme/theme3.xml><?xml version="1.0" encoding="utf-8"?>
<a:theme xmlns:a="http://schemas.openxmlformats.org/drawingml/2006/main" name="2_Integral">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090DCB5F-146D-478A-852A-34B16FE9F3A8}"/>
    </a:ext>
  </a:extLst>
</a:theme>
</file>

<file path=ppt/theme/theme4.xml><?xml version="1.0" encoding="utf-8"?>
<a:theme xmlns:a="http://schemas.openxmlformats.org/drawingml/2006/main" name="3_Integral">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090DCB5F-146D-478A-852A-34B16FE9F3A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5080</TotalTime>
  <Words>3012</Words>
  <Application>Microsoft Office PowerPoint</Application>
  <PresentationFormat>On-screen Show (4:3)</PresentationFormat>
  <Paragraphs>1068</Paragraphs>
  <Slides>55</Slides>
  <Notes>55</Notes>
  <HiddenSlides>0</HiddenSlides>
  <MMClips>0</MMClips>
  <ScaleCrop>false</ScaleCrop>
  <HeadingPairs>
    <vt:vector size="4" baseType="variant">
      <vt:variant>
        <vt:lpstr>Theme</vt:lpstr>
      </vt:variant>
      <vt:variant>
        <vt:i4>4</vt:i4>
      </vt:variant>
      <vt:variant>
        <vt:lpstr>Slide Titles</vt:lpstr>
      </vt:variant>
      <vt:variant>
        <vt:i4>55</vt:i4>
      </vt:variant>
    </vt:vector>
  </HeadingPairs>
  <TitlesOfParts>
    <vt:vector size="59" baseType="lpstr">
      <vt:lpstr>Integral</vt:lpstr>
      <vt:lpstr>1_Integral</vt:lpstr>
      <vt:lpstr>2_Integral</vt:lpstr>
      <vt:lpstr>3_Integral</vt:lpstr>
      <vt:lpstr>Redistricting Advisory Committee 2015</vt:lpstr>
      <vt:lpstr>Agenda</vt:lpstr>
      <vt:lpstr>process</vt:lpstr>
      <vt:lpstr>People</vt:lpstr>
      <vt:lpstr>Timeline</vt:lpstr>
      <vt:lpstr>purpose</vt:lpstr>
      <vt:lpstr>Background</vt:lpstr>
      <vt:lpstr>Objectives</vt:lpstr>
      <vt:lpstr>objectives</vt:lpstr>
      <vt:lpstr>objectives</vt:lpstr>
      <vt:lpstr>capacity vs. enrollment</vt:lpstr>
      <vt:lpstr>capacity vs. enrollment</vt:lpstr>
      <vt:lpstr>capacity vs. enrollment</vt:lpstr>
      <vt:lpstr>Albemarle High School</vt:lpstr>
      <vt:lpstr>Albemarle high School</vt:lpstr>
      <vt:lpstr>Albemarle High School</vt:lpstr>
      <vt:lpstr>Albemarle High School</vt:lpstr>
      <vt:lpstr>Greer Elementary school</vt:lpstr>
      <vt:lpstr>Greer Elementary school</vt:lpstr>
      <vt:lpstr>Greer Elementary School</vt:lpstr>
      <vt:lpstr>Elementary school boundaries</vt:lpstr>
      <vt:lpstr>middle school boundaries</vt:lpstr>
      <vt:lpstr>High school boundaries</vt:lpstr>
      <vt:lpstr>Feeder pattern chart</vt:lpstr>
      <vt:lpstr>Committee  recommendation</vt:lpstr>
      <vt:lpstr>Process</vt:lpstr>
      <vt:lpstr>Criteria considered</vt:lpstr>
      <vt:lpstr>Greer options considered</vt:lpstr>
      <vt:lpstr>Greer options considered</vt:lpstr>
      <vt:lpstr>Greer elementary</vt:lpstr>
      <vt:lpstr>Albemarle High school</vt:lpstr>
      <vt:lpstr>Recommended neighborhoods</vt:lpstr>
      <vt:lpstr>Recommended neighborhoods</vt:lpstr>
      <vt:lpstr>PowerPoint Presentation</vt:lpstr>
      <vt:lpstr>A   Rt. 20 North of Proffit Rd.</vt:lpstr>
      <vt:lpstr>A   Rt. 20 North of Proffit Rd.</vt:lpstr>
      <vt:lpstr>A   Rt. 20 North of Proffit Rd.</vt:lpstr>
      <vt:lpstr>A   Rt. 20 North of Proffit Rd.</vt:lpstr>
      <vt:lpstr>PowerPoint Presentation</vt:lpstr>
      <vt:lpstr>PowerPoint Presentation</vt:lpstr>
      <vt:lpstr>PowerPoint Presentation</vt:lpstr>
      <vt:lpstr>PowerPoint Presentation</vt:lpstr>
      <vt:lpstr>Demographic comparisons</vt:lpstr>
      <vt:lpstr>Demographic comparisons</vt:lpstr>
      <vt:lpstr>Capacity utilization</vt:lpstr>
      <vt:lpstr>Capacity utilization</vt:lpstr>
      <vt:lpstr>Feeder pattern changes</vt:lpstr>
      <vt:lpstr>Other options considered</vt:lpstr>
      <vt:lpstr>Other options considered</vt:lpstr>
      <vt:lpstr>Objective #2</vt:lpstr>
      <vt:lpstr>Superintendent Recommendation</vt:lpstr>
      <vt:lpstr>recommendation</vt:lpstr>
      <vt:lpstr>Grandfather clause</vt:lpstr>
      <vt:lpstr>precedents</vt:lpstr>
      <vt:lpstr>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Redistricting Advisory Committee 2015</dc:title>
  <dc:creator>Rosalyn Schmitt</dc:creator>
  <cp:lastModifiedBy>Office of Technology</cp:lastModifiedBy>
  <cp:revision>344</cp:revision>
  <cp:lastPrinted>2015-10-22T17:05:53Z</cp:lastPrinted>
  <dcterms:created xsi:type="dcterms:W3CDTF">2015-04-23T00:04:57Z</dcterms:created>
  <dcterms:modified xsi:type="dcterms:W3CDTF">2015-10-22T18:58:15Z</dcterms:modified>
</cp:coreProperties>
</file>